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y="5143500" cx="9144000"/>
  <p:notesSz cx="6858000" cy="9144000"/>
  <p:embeddedFontLst>
    <p:embeddedFont>
      <p:font typeface="Inter"/>
      <p:regular r:id="rId22"/>
      <p:bold r:id="rId23"/>
      <p:italic r:id="rId24"/>
      <p:boldItalic r:id="rId25"/>
    </p:embeddedFont>
    <p:embeddedFont>
      <p:font typeface="Maven Pro"/>
      <p:regular r:id="rId26"/>
      <p:bold r:id="rId27"/>
    </p:embeddedFont>
    <p:embeddedFont>
      <p:font typeface="Lora"/>
      <p:regular r:id="rId28"/>
      <p:bold r:id="rId29"/>
      <p:italic r:id="rId30"/>
      <p:boldItalic r:id="rId31"/>
    </p:embeddedFont>
    <p:embeddedFont>
      <p:font typeface="Maven Pro Medium"/>
      <p:regular r:id="rId32"/>
      <p:bold r:id="rId33"/>
    </p:embeddedFont>
    <p:embeddedFont>
      <p:font typeface="Inter Medium"/>
      <p:regular r:id="rId34"/>
      <p:bold r:id="rId35"/>
      <p:italic r:id="rId36"/>
      <p:boldItalic r:id="rId37"/>
    </p:embeddedFont>
    <p:embeddedFont>
      <p:font typeface="Playfair Display Black"/>
      <p:bold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6267904-26A8-4E67-B1DA-756A5F1ADDCC}">
  <a:tblStyle styleId="{D6267904-26A8-4E67-B1DA-756A5F1ADDCC}" styleName="Table_0">
    <a:wholeTbl>
      <a:tcTxStyle>
        <a:font>
          <a:latin typeface="Arial"/>
          <a:ea typeface="Arial"/>
          <a:cs typeface="Arial"/>
        </a:font>
        <a:srgbClr val="000000"/>
      </a:tcTxStyle>
      <a:tcStyle>
        <a:tcBdr>
          <a:left>
            <a:ln cap="flat" cmpd="sng">
              <a:solidFill>
                <a:srgbClr val="0D0D0D"/>
              </a:solidFill>
              <a:prstDash val="solid"/>
              <a:round/>
              <a:headEnd len="sm" w="sm" type="none"/>
              <a:tailEnd len="sm" w="sm" type="none"/>
            </a:ln>
          </a:left>
          <a:right>
            <a:ln cap="flat" cmpd="sng">
              <a:solidFill>
                <a:srgbClr val="0D0D0D"/>
              </a:solidFill>
              <a:prstDash val="solid"/>
              <a:round/>
              <a:headEnd len="sm" w="sm" type="none"/>
              <a:tailEnd len="sm" w="sm" type="none"/>
            </a:ln>
          </a:right>
          <a:top>
            <a:ln cap="flat" cmpd="sng">
              <a:solidFill>
                <a:srgbClr val="0D0D0D"/>
              </a:solidFill>
              <a:prstDash val="solid"/>
              <a:round/>
              <a:headEnd len="sm" w="sm" type="none"/>
              <a:tailEnd len="sm" w="sm" type="none"/>
            </a:ln>
          </a:top>
          <a:bottom>
            <a:ln cap="flat" cmpd="sng">
              <a:solidFill>
                <a:srgbClr val="0D0D0D"/>
              </a:solidFill>
              <a:prstDash val="solid"/>
              <a:round/>
              <a:headEnd len="sm" w="sm" type="none"/>
              <a:tailEnd len="sm" w="sm" type="none"/>
            </a:ln>
          </a:bottom>
          <a:insideH>
            <a:ln cap="flat" cmpd="sng">
              <a:solidFill>
                <a:srgbClr val="0D0D0D"/>
              </a:solidFill>
              <a:prstDash val="solid"/>
              <a:round/>
              <a:headEnd len="sm" w="sm" type="none"/>
              <a:tailEnd len="sm" w="sm" type="none"/>
            </a:ln>
          </a:insideH>
          <a:insideV>
            <a:ln cap="flat" cmpd="sng">
              <a:solidFill>
                <a:srgbClr val="0D0D0D"/>
              </a:solidFill>
              <a:prstDash val="solid"/>
              <a:round/>
              <a:headEnd len="sm" w="sm" type="none"/>
              <a:tailEnd len="sm" w="sm" type="none"/>
            </a:ln>
          </a:insideV>
        </a:tcBdr>
        <a:fill>
          <a:solidFill>
            <a:srgbClr val="FFFFFF"/>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933AF52-1486-4401-8D01-451303031DA0}"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01A635C8-9D54-4615-A83B-7E8C8C097A87}"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font" Target="fonts/Inter-regular.fntdata"/><Relationship Id="rId21" Type="http://schemas.openxmlformats.org/officeDocument/2006/relationships/slide" Target="slides/slide14.xml"/><Relationship Id="rId24" Type="http://schemas.openxmlformats.org/officeDocument/2006/relationships/font" Target="fonts/Inter-italic.fntdata"/><Relationship Id="rId23" Type="http://schemas.openxmlformats.org/officeDocument/2006/relationships/font" Target="fonts/Inter-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MavenPro-regular.fntdata"/><Relationship Id="rId25" Type="http://schemas.openxmlformats.org/officeDocument/2006/relationships/font" Target="fonts/Inter-boldItalic.fntdata"/><Relationship Id="rId28" Type="http://schemas.openxmlformats.org/officeDocument/2006/relationships/font" Target="fonts/Lora-regular.fntdata"/><Relationship Id="rId27" Type="http://schemas.openxmlformats.org/officeDocument/2006/relationships/font" Target="fonts/MavenPro-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ora-bold.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Lora-boldItalic.fntdata"/><Relationship Id="rId30" Type="http://schemas.openxmlformats.org/officeDocument/2006/relationships/font" Target="fonts/Lora-italic.fntdata"/><Relationship Id="rId11" Type="http://schemas.openxmlformats.org/officeDocument/2006/relationships/slide" Target="slides/slide4.xml"/><Relationship Id="rId33" Type="http://schemas.openxmlformats.org/officeDocument/2006/relationships/font" Target="fonts/MavenProMedium-bold.fntdata"/><Relationship Id="rId10" Type="http://schemas.openxmlformats.org/officeDocument/2006/relationships/slide" Target="slides/slide3.xml"/><Relationship Id="rId32" Type="http://schemas.openxmlformats.org/officeDocument/2006/relationships/font" Target="fonts/MavenProMedium-regular.fntdata"/><Relationship Id="rId13" Type="http://schemas.openxmlformats.org/officeDocument/2006/relationships/slide" Target="slides/slide6.xml"/><Relationship Id="rId35" Type="http://schemas.openxmlformats.org/officeDocument/2006/relationships/font" Target="fonts/InterMedium-bold.fntdata"/><Relationship Id="rId12" Type="http://schemas.openxmlformats.org/officeDocument/2006/relationships/slide" Target="slides/slide5.xml"/><Relationship Id="rId34" Type="http://schemas.openxmlformats.org/officeDocument/2006/relationships/font" Target="fonts/InterMedium-regular.fntdata"/><Relationship Id="rId15" Type="http://schemas.openxmlformats.org/officeDocument/2006/relationships/slide" Target="slides/slide8.xml"/><Relationship Id="rId37" Type="http://schemas.openxmlformats.org/officeDocument/2006/relationships/font" Target="fonts/InterMedium-boldItalic.fntdata"/><Relationship Id="rId14" Type="http://schemas.openxmlformats.org/officeDocument/2006/relationships/slide" Target="slides/slide7.xml"/><Relationship Id="rId36" Type="http://schemas.openxmlformats.org/officeDocument/2006/relationships/font" Target="fonts/InterMedium-italic.fntdata"/><Relationship Id="rId17" Type="http://schemas.openxmlformats.org/officeDocument/2006/relationships/slide" Target="slides/slide10.xml"/><Relationship Id="rId39" Type="http://schemas.openxmlformats.org/officeDocument/2006/relationships/font" Target="fonts/PlayfairDisplayBlack-boldItalic.fntdata"/><Relationship Id="rId16" Type="http://schemas.openxmlformats.org/officeDocument/2006/relationships/slide" Target="slides/slide9.xml"/><Relationship Id="rId38" Type="http://schemas.openxmlformats.org/officeDocument/2006/relationships/font" Target="fonts/PlayfairDisplayBlack-bold.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74ad74927d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74ad74927d_0_2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c149bb42e2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2c149bb42e2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c149bb42e2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c149bb42e2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c149bb42e2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2c149bb42e2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c149bb42e2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c149bb42e2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74a46f5e3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74a46f5e35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b64570f6cf_0_6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b64570f6cf_0_6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9c93c9750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19c93c9750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c149bb42e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c149bb42e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907f71569d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907f71569d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c149bb42e2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c149bb42e2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c149bb42e2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c149bb42e2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c149bb42e2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c149bb42e2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c149bb42e2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c149bb42e2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letely blank">
  <p:cSld name="BLANK_1">
    <p:spTree>
      <p:nvGrpSpPr>
        <p:cNvPr id="50" name="Shape 50"/>
        <p:cNvGrpSpPr/>
        <p:nvPr/>
      </p:nvGrpSpPr>
      <p:grpSpPr>
        <a:xfrm>
          <a:off x="0" y="0"/>
          <a:ext cx="0" cy="0"/>
          <a:chOff x="0" y="0"/>
          <a:chExt cx="0" cy="0"/>
        </a:xfrm>
      </p:grpSpPr>
      <p:sp>
        <p:nvSpPr>
          <p:cNvPr id="51" name="Google Shape;51;p13"/>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rtl="0">
              <a:buNone/>
              <a:defRPr sz="1200">
                <a:latin typeface="Maven Pro"/>
                <a:ea typeface="Maven Pro"/>
                <a:cs typeface="Maven Pro"/>
                <a:sym typeface="Maven Pro"/>
              </a:defRPr>
            </a:lvl1pPr>
            <a:lvl2pPr lvl="1" rtl="0">
              <a:buNone/>
              <a:defRPr sz="1200">
                <a:latin typeface="Maven Pro"/>
                <a:ea typeface="Maven Pro"/>
                <a:cs typeface="Maven Pro"/>
                <a:sym typeface="Maven Pro"/>
              </a:defRPr>
            </a:lvl2pPr>
            <a:lvl3pPr lvl="2" rtl="0">
              <a:buNone/>
              <a:defRPr sz="1200">
                <a:latin typeface="Maven Pro"/>
                <a:ea typeface="Maven Pro"/>
                <a:cs typeface="Maven Pro"/>
                <a:sym typeface="Maven Pro"/>
              </a:defRPr>
            </a:lvl3pPr>
            <a:lvl4pPr lvl="3" rtl="0">
              <a:buNone/>
              <a:defRPr sz="1200">
                <a:latin typeface="Maven Pro"/>
                <a:ea typeface="Maven Pro"/>
                <a:cs typeface="Maven Pro"/>
                <a:sym typeface="Maven Pro"/>
              </a:defRPr>
            </a:lvl4pPr>
            <a:lvl5pPr lvl="4" rtl="0">
              <a:buNone/>
              <a:defRPr sz="1200">
                <a:latin typeface="Maven Pro"/>
                <a:ea typeface="Maven Pro"/>
                <a:cs typeface="Maven Pro"/>
                <a:sym typeface="Maven Pro"/>
              </a:defRPr>
            </a:lvl5pPr>
            <a:lvl6pPr lvl="5" rtl="0">
              <a:buNone/>
              <a:defRPr sz="1200">
                <a:latin typeface="Maven Pro"/>
                <a:ea typeface="Maven Pro"/>
                <a:cs typeface="Maven Pro"/>
                <a:sym typeface="Maven Pro"/>
              </a:defRPr>
            </a:lvl6pPr>
            <a:lvl7pPr lvl="6" rtl="0">
              <a:buNone/>
              <a:defRPr sz="1200">
                <a:latin typeface="Maven Pro"/>
                <a:ea typeface="Maven Pro"/>
                <a:cs typeface="Maven Pro"/>
                <a:sym typeface="Maven Pro"/>
              </a:defRPr>
            </a:lvl7pPr>
            <a:lvl8pPr lvl="7" rtl="0">
              <a:buNone/>
              <a:defRPr sz="1200">
                <a:latin typeface="Maven Pro"/>
                <a:ea typeface="Maven Pro"/>
                <a:cs typeface="Maven Pro"/>
                <a:sym typeface="Maven Pro"/>
              </a:defRPr>
            </a:lvl8pPr>
            <a:lvl9pPr lvl="8" rtl="0">
              <a:buNone/>
              <a:defRPr sz="1200">
                <a:latin typeface="Maven Pro"/>
                <a:ea typeface="Maven Pro"/>
                <a:cs typeface="Maven Pro"/>
                <a:sym typeface="Maven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0" name="Shape 60"/>
        <p:cNvGrpSpPr/>
        <p:nvPr/>
      </p:nvGrpSpPr>
      <p:grpSpPr>
        <a:xfrm>
          <a:off x="0" y="0"/>
          <a:ext cx="0" cy="0"/>
          <a:chOff x="0" y="0"/>
          <a:chExt cx="0" cy="0"/>
        </a:xfrm>
      </p:grpSpPr>
      <p:sp>
        <p:nvSpPr>
          <p:cNvPr id="61" name="Google Shape;61;p1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2" name="Google Shape;62;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3" name="Shape 63"/>
        <p:cNvGrpSpPr/>
        <p:nvPr/>
      </p:nvGrpSpPr>
      <p:grpSpPr>
        <a:xfrm>
          <a:off x="0" y="0"/>
          <a:ext cx="0" cy="0"/>
          <a:chOff x="0" y="0"/>
          <a:chExt cx="0" cy="0"/>
        </a:xfrm>
      </p:grpSpPr>
      <p:sp>
        <p:nvSpPr>
          <p:cNvPr id="64" name="Google Shape;64;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17"/>
          <p:cNvPicPr preferRelativeResize="0"/>
          <p:nvPr/>
        </p:nvPicPr>
        <p:blipFill>
          <a:blip r:embed="rId2">
            <a:alphaModFix/>
          </a:blip>
          <a:stretch>
            <a:fillRect/>
          </a:stretch>
        </p:blipFill>
        <p:spPr>
          <a:xfrm>
            <a:off x="33582" y="4749844"/>
            <a:ext cx="356531" cy="356531"/>
          </a:xfrm>
          <a:prstGeom prst="rect">
            <a:avLst/>
          </a:prstGeom>
          <a:noFill/>
          <a:ln>
            <a:noFill/>
          </a:ln>
        </p:spPr>
      </p:pic>
      <p:sp>
        <p:nvSpPr>
          <p:cNvPr id="66" name="Google Shape;66;p17"/>
          <p:cNvSpPr txBox="1"/>
          <p:nvPr/>
        </p:nvSpPr>
        <p:spPr>
          <a:xfrm>
            <a:off x="1381250" y="708525"/>
            <a:ext cx="3878400" cy="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solidFill>
                <a:srgbClr val="220852"/>
              </a:solidFill>
              <a:latin typeface="Maven Pro"/>
              <a:ea typeface="Maven Pro"/>
              <a:cs typeface="Maven Pro"/>
              <a:sym typeface="Maven Pro"/>
            </a:endParaRPr>
          </a:p>
        </p:txBody>
      </p:sp>
      <p:cxnSp>
        <p:nvCxnSpPr>
          <p:cNvPr id="67" name="Google Shape;67;p17"/>
          <p:cNvCxnSpPr/>
          <p:nvPr/>
        </p:nvCxnSpPr>
        <p:spPr>
          <a:xfrm>
            <a:off x="0" y="903125"/>
            <a:ext cx="1375800" cy="0"/>
          </a:xfrm>
          <a:prstGeom prst="straightConnector1">
            <a:avLst/>
          </a:prstGeom>
          <a:noFill/>
          <a:ln cap="flat" cmpd="sng" w="9525">
            <a:solidFill>
              <a:srgbClr val="CCCCCC"/>
            </a:solidFill>
            <a:prstDash val="solid"/>
            <a:round/>
            <a:headEnd len="med" w="med" type="none"/>
            <a:tailEnd len="med" w="med" type="none"/>
          </a:ln>
        </p:spPr>
      </p:cxnSp>
      <p:sp>
        <p:nvSpPr>
          <p:cNvPr id="68" name="Google Shape;68;p17"/>
          <p:cNvSpPr/>
          <p:nvPr/>
        </p:nvSpPr>
        <p:spPr>
          <a:xfrm>
            <a:off x="817475" y="700167"/>
            <a:ext cx="405900" cy="405900"/>
          </a:xfrm>
          <a:prstGeom prst="ellipse">
            <a:avLst/>
          </a:prstGeom>
          <a:solidFill>
            <a:srgbClr val="FD6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cxnSp>
        <p:nvCxnSpPr>
          <p:cNvPr id="69" name="Google Shape;69;p17"/>
          <p:cNvCxnSpPr/>
          <p:nvPr/>
        </p:nvCxnSpPr>
        <p:spPr>
          <a:xfrm>
            <a:off x="5265650" y="903125"/>
            <a:ext cx="3878400" cy="0"/>
          </a:xfrm>
          <a:prstGeom prst="straightConnector1">
            <a:avLst/>
          </a:prstGeom>
          <a:noFill/>
          <a:ln cap="flat" cmpd="sng" w="9525">
            <a:solidFill>
              <a:srgbClr val="CCCCCC"/>
            </a:solidFill>
            <a:prstDash val="solid"/>
            <a:round/>
            <a:headEnd len="med" w="med" type="none"/>
            <a:tailEnd len="med" w="med"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3" name="Google Shape;73;p18"/>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4" name="Google Shape;74;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 name="Google Shape;77;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8" name="Shape 78"/>
        <p:cNvGrpSpPr/>
        <p:nvPr/>
      </p:nvGrpSpPr>
      <p:grpSpPr>
        <a:xfrm>
          <a:off x="0" y="0"/>
          <a:ext cx="0" cy="0"/>
          <a:chOff x="0" y="0"/>
          <a:chExt cx="0" cy="0"/>
        </a:xfrm>
      </p:grpSpPr>
      <p:sp>
        <p:nvSpPr>
          <p:cNvPr id="79" name="Google Shape;79;p20"/>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0" name="Google Shape;80;p20"/>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1" name="Google Shape;81;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2" name="Shape 82"/>
        <p:cNvGrpSpPr/>
        <p:nvPr/>
      </p:nvGrpSpPr>
      <p:grpSpPr>
        <a:xfrm>
          <a:off x="0" y="0"/>
          <a:ext cx="0" cy="0"/>
          <a:chOff x="0" y="0"/>
          <a:chExt cx="0" cy="0"/>
        </a:xfrm>
      </p:grpSpPr>
      <p:sp>
        <p:nvSpPr>
          <p:cNvPr id="83" name="Google Shape;83;p2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4" name="Google Shape;84;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5" name="Shape 85"/>
        <p:cNvGrpSpPr/>
        <p:nvPr/>
      </p:nvGrpSpPr>
      <p:grpSpPr>
        <a:xfrm>
          <a:off x="0" y="0"/>
          <a:ext cx="0" cy="0"/>
          <a:chOff x="0" y="0"/>
          <a:chExt cx="0" cy="0"/>
        </a:xfrm>
      </p:grpSpPr>
      <p:sp>
        <p:nvSpPr>
          <p:cNvPr id="86" name="Google Shape;86;p2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22"/>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8" name="Google Shape;88;p22"/>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9" name="Google Shape;89;p22"/>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90" name="Google Shape;90;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1" name="Shape 91"/>
        <p:cNvGrpSpPr/>
        <p:nvPr/>
      </p:nvGrpSpPr>
      <p:grpSpPr>
        <a:xfrm>
          <a:off x="0" y="0"/>
          <a:ext cx="0" cy="0"/>
          <a:chOff x="0" y="0"/>
          <a:chExt cx="0" cy="0"/>
        </a:xfrm>
      </p:grpSpPr>
      <p:sp>
        <p:nvSpPr>
          <p:cNvPr id="92" name="Google Shape;92;p23"/>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93" name="Google Shape;93;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4" name="Shape 94"/>
        <p:cNvGrpSpPr/>
        <p:nvPr/>
      </p:nvGrpSpPr>
      <p:grpSpPr>
        <a:xfrm>
          <a:off x="0" y="0"/>
          <a:ext cx="0" cy="0"/>
          <a:chOff x="0" y="0"/>
          <a:chExt cx="0" cy="0"/>
        </a:xfrm>
      </p:grpSpPr>
      <p:sp>
        <p:nvSpPr>
          <p:cNvPr id="95" name="Google Shape;95;p2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6" name="Google Shape;96;p24"/>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7" name="Google Shape;97;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 name="Shape 98"/>
        <p:cNvGrpSpPr/>
        <p:nvPr/>
      </p:nvGrpSpPr>
      <p:grpSpPr>
        <a:xfrm>
          <a:off x="0" y="0"/>
          <a:ext cx="0" cy="0"/>
          <a:chOff x="0" y="0"/>
          <a:chExt cx="0" cy="0"/>
        </a:xfrm>
      </p:grpSpPr>
      <p:sp>
        <p:nvSpPr>
          <p:cNvPr id="99" name="Google Shape;99;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p:cSld name="TITLE_AND_TWO_COLUMNS_1">
    <p:bg>
      <p:bgPr>
        <a:solidFill>
          <a:srgbClr val="220852"/>
        </a:solidFill>
      </p:bgPr>
    </p:bg>
    <p:spTree>
      <p:nvGrpSpPr>
        <p:cNvPr id="100" name="Shape 100"/>
        <p:cNvGrpSpPr/>
        <p:nvPr/>
      </p:nvGrpSpPr>
      <p:grpSpPr>
        <a:xfrm>
          <a:off x="0" y="0"/>
          <a:ext cx="0" cy="0"/>
          <a:chOff x="0" y="0"/>
          <a:chExt cx="0" cy="0"/>
        </a:xfrm>
      </p:grpSpPr>
      <p:sp>
        <p:nvSpPr>
          <p:cNvPr id="101" name="Google Shape;101;p26"/>
          <p:cNvSpPr/>
          <p:nvPr/>
        </p:nvSpPr>
        <p:spPr>
          <a:xfrm>
            <a:off x="2344450" y="0"/>
            <a:ext cx="67995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6"/>
          <p:cNvSpPr txBox="1"/>
          <p:nvPr>
            <p:ph type="title"/>
          </p:nvPr>
        </p:nvSpPr>
        <p:spPr>
          <a:xfrm>
            <a:off x="158450" y="292250"/>
            <a:ext cx="2036700" cy="20490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2800"/>
              <a:buFont typeface="Maven Pro"/>
              <a:buNone/>
              <a:defRPr>
                <a:solidFill>
                  <a:srgbClr val="FFFFFF"/>
                </a:solidFill>
                <a:latin typeface="Maven Pro"/>
                <a:ea typeface="Maven Pro"/>
                <a:cs typeface="Maven Pro"/>
                <a:sym typeface="Maven Pr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3" name="Google Shape;103;p26"/>
          <p:cNvSpPr txBox="1"/>
          <p:nvPr>
            <p:ph idx="1" type="body"/>
          </p:nvPr>
        </p:nvSpPr>
        <p:spPr>
          <a:xfrm>
            <a:off x="2539275" y="147750"/>
            <a:ext cx="6487800" cy="47667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Font typeface="Maven Pro"/>
              <a:buChar char="●"/>
              <a:defRPr sz="1800">
                <a:latin typeface="Maven Pro"/>
                <a:ea typeface="Maven Pro"/>
                <a:cs typeface="Maven Pro"/>
                <a:sym typeface="Maven Pro"/>
              </a:defRPr>
            </a:lvl1pPr>
            <a:lvl2pPr indent="-342900" lvl="1" marL="914400" rtl="0">
              <a:spcBef>
                <a:spcPts val="1600"/>
              </a:spcBef>
              <a:spcAft>
                <a:spcPts val="0"/>
              </a:spcAft>
              <a:buSzPts val="1800"/>
              <a:buFont typeface="Maven Pro"/>
              <a:buChar char="○"/>
              <a:defRPr sz="1800">
                <a:latin typeface="Maven Pro"/>
                <a:ea typeface="Maven Pro"/>
                <a:cs typeface="Maven Pro"/>
                <a:sym typeface="Maven Pro"/>
              </a:defRPr>
            </a:lvl2pPr>
            <a:lvl3pPr indent="-342900" lvl="2" marL="1371600" rtl="0">
              <a:spcBef>
                <a:spcPts val="1600"/>
              </a:spcBef>
              <a:spcAft>
                <a:spcPts val="0"/>
              </a:spcAft>
              <a:buSzPts val="1800"/>
              <a:buFont typeface="Maven Pro"/>
              <a:buChar char="■"/>
              <a:defRPr sz="1800">
                <a:latin typeface="Maven Pro"/>
                <a:ea typeface="Maven Pro"/>
                <a:cs typeface="Maven Pro"/>
                <a:sym typeface="Maven Pro"/>
              </a:defRPr>
            </a:lvl3pPr>
            <a:lvl4pPr indent="-342900" lvl="3" marL="1828800" rtl="0">
              <a:spcBef>
                <a:spcPts val="1600"/>
              </a:spcBef>
              <a:spcAft>
                <a:spcPts val="0"/>
              </a:spcAft>
              <a:buSzPts val="1800"/>
              <a:buFont typeface="Maven Pro"/>
              <a:buChar char="●"/>
              <a:defRPr sz="1800">
                <a:latin typeface="Maven Pro"/>
                <a:ea typeface="Maven Pro"/>
                <a:cs typeface="Maven Pro"/>
                <a:sym typeface="Maven Pro"/>
              </a:defRPr>
            </a:lvl4pPr>
            <a:lvl5pPr indent="-342900" lvl="4" marL="2286000" rtl="0">
              <a:spcBef>
                <a:spcPts val="1600"/>
              </a:spcBef>
              <a:spcAft>
                <a:spcPts val="0"/>
              </a:spcAft>
              <a:buSzPts val="1800"/>
              <a:buFont typeface="Maven Pro"/>
              <a:buChar char="○"/>
              <a:defRPr sz="1800">
                <a:latin typeface="Maven Pro"/>
                <a:ea typeface="Maven Pro"/>
                <a:cs typeface="Maven Pro"/>
                <a:sym typeface="Maven Pro"/>
              </a:defRPr>
            </a:lvl5pPr>
            <a:lvl6pPr indent="-342900" lvl="5" marL="2743200" rtl="0">
              <a:spcBef>
                <a:spcPts val="1600"/>
              </a:spcBef>
              <a:spcAft>
                <a:spcPts val="0"/>
              </a:spcAft>
              <a:buSzPts val="1800"/>
              <a:buFont typeface="Maven Pro"/>
              <a:buChar char="■"/>
              <a:defRPr sz="1800">
                <a:latin typeface="Maven Pro"/>
                <a:ea typeface="Maven Pro"/>
                <a:cs typeface="Maven Pro"/>
                <a:sym typeface="Maven Pro"/>
              </a:defRPr>
            </a:lvl6pPr>
            <a:lvl7pPr indent="-342900" lvl="6" marL="3200400" rtl="0">
              <a:spcBef>
                <a:spcPts val="1600"/>
              </a:spcBef>
              <a:spcAft>
                <a:spcPts val="0"/>
              </a:spcAft>
              <a:buSzPts val="1800"/>
              <a:buFont typeface="Maven Pro"/>
              <a:buChar char="●"/>
              <a:defRPr sz="1800">
                <a:latin typeface="Maven Pro"/>
                <a:ea typeface="Maven Pro"/>
                <a:cs typeface="Maven Pro"/>
                <a:sym typeface="Maven Pro"/>
              </a:defRPr>
            </a:lvl7pPr>
            <a:lvl8pPr indent="-342900" lvl="7" marL="3657600" rtl="0">
              <a:spcBef>
                <a:spcPts val="1600"/>
              </a:spcBef>
              <a:spcAft>
                <a:spcPts val="0"/>
              </a:spcAft>
              <a:buSzPts val="1800"/>
              <a:buFont typeface="Maven Pro"/>
              <a:buChar char="○"/>
              <a:defRPr sz="1800">
                <a:latin typeface="Maven Pro"/>
                <a:ea typeface="Maven Pro"/>
                <a:cs typeface="Maven Pro"/>
                <a:sym typeface="Maven Pro"/>
              </a:defRPr>
            </a:lvl8pPr>
            <a:lvl9pPr indent="-342900" lvl="8" marL="4114800" rtl="0">
              <a:spcBef>
                <a:spcPts val="1600"/>
              </a:spcBef>
              <a:spcAft>
                <a:spcPts val="1600"/>
              </a:spcAft>
              <a:buSzPts val="1800"/>
              <a:buFont typeface="Maven Pro"/>
              <a:buChar char="■"/>
              <a:defRPr sz="1800">
                <a:latin typeface="Maven Pro"/>
                <a:ea typeface="Maven Pro"/>
                <a:cs typeface="Maven Pro"/>
                <a:sym typeface="Maven Pro"/>
              </a:defRPr>
            </a:lvl9pPr>
          </a:lstStyle>
          <a:p/>
        </p:txBody>
      </p:sp>
      <p:sp>
        <p:nvSpPr>
          <p:cNvPr id="104" name="Google Shape;104;p2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sz="1300">
                <a:latin typeface="Maven Pro"/>
                <a:ea typeface="Maven Pro"/>
                <a:cs typeface="Maven Pro"/>
                <a:sym typeface="Maven Pro"/>
              </a:defRPr>
            </a:lvl1pPr>
            <a:lvl2pPr lvl="1">
              <a:buNone/>
              <a:defRPr sz="1300">
                <a:latin typeface="Maven Pro"/>
                <a:ea typeface="Maven Pro"/>
                <a:cs typeface="Maven Pro"/>
                <a:sym typeface="Maven Pro"/>
              </a:defRPr>
            </a:lvl2pPr>
            <a:lvl3pPr lvl="2">
              <a:buNone/>
              <a:defRPr sz="1300">
                <a:latin typeface="Maven Pro"/>
                <a:ea typeface="Maven Pro"/>
                <a:cs typeface="Maven Pro"/>
                <a:sym typeface="Maven Pro"/>
              </a:defRPr>
            </a:lvl3pPr>
            <a:lvl4pPr lvl="3">
              <a:buNone/>
              <a:defRPr sz="1300">
                <a:latin typeface="Maven Pro"/>
                <a:ea typeface="Maven Pro"/>
                <a:cs typeface="Maven Pro"/>
                <a:sym typeface="Maven Pro"/>
              </a:defRPr>
            </a:lvl4pPr>
            <a:lvl5pPr lvl="4">
              <a:buNone/>
              <a:defRPr sz="1300">
                <a:latin typeface="Maven Pro"/>
                <a:ea typeface="Maven Pro"/>
                <a:cs typeface="Maven Pro"/>
                <a:sym typeface="Maven Pro"/>
              </a:defRPr>
            </a:lvl5pPr>
            <a:lvl6pPr lvl="5">
              <a:buNone/>
              <a:defRPr sz="1300">
                <a:latin typeface="Maven Pro"/>
                <a:ea typeface="Maven Pro"/>
                <a:cs typeface="Maven Pro"/>
                <a:sym typeface="Maven Pro"/>
              </a:defRPr>
            </a:lvl6pPr>
            <a:lvl7pPr lvl="6">
              <a:buNone/>
              <a:defRPr sz="1300">
                <a:latin typeface="Maven Pro"/>
                <a:ea typeface="Maven Pro"/>
                <a:cs typeface="Maven Pro"/>
                <a:sym typeface="Maven Pro"/>
              </a:defRPr>
            </a:lvl7pPr>
            <a:lvl8pPr lvl="7">
              <a:buNone/>
              <a:defRPr sz="1300">
                <a:latin typeface="Maven Pro"/>
                <a:ea typeface="Maven Pro"/>
                <a:cs typeface="Maven Pro"/>
                <a:sym typeface="Maven Pro"/>
              </a:defRPr>
            </a:lvl8pPr>
            <a:lvl9pPr lvl="8">
              <a:buNone/>
              <a:defRPr sz="1300">
                <a:latin typeface="Maven Pro"/>
                <a:ea typeface="Maven Pro"/>
                <a:cs typeface="Maven Pro"/>
                <a:sym typeface="Maven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1">
  <p:cSld name="TITLE_AND_TWO_COLUMNS_2">
    <p:bg>
      <p:bgPr>
        <a:solidFill>
          <a:srgbClr val="220852"/>
        </a:solidFill>
      </p:bgPr>
    </p:bg>
    <p:spTree>
      <p:nvGrpSpPr>
        <p:cNvPr id="105" name="Shape 105"/>
        <p:cNvGrpSpPr/>
        <p:nvPr/>
      </p:nvGrpSpPr>
      <p:grpSpPr>
        <a:xfrm>
          <a:off x="0" y="0"/>
          <a:ext cx="0" cy="0"/>
          <a:chOff x="0" y="0"/>
          <a:chExt cx="0" cy="0"/>
        </a:xfrm>
      </p:grpSpPr>
      <p:sp>
        <p:nvSpPr>
          <p:cNvPr id="106" name="Google Shape;106;p27"/>
          <p:cNvSpPr/>
          <p:nvPr/>
        </p:nvSpPr>
        <p:spPr>
          <a:xfrm>
            <a:off x="2344450" y="0"/>
            <a:ext cx="67995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7"/>
          <p:cNvSpPr txBox="1"/>
          <p:nvPr>
            <p:ph type="title"/>
          </p:nvPr>
        </p:nvSpPr>
        <p:spPr>
          <a:xfrm>
            <a:off x="158450" y="292250"/>
            <a:ext cx="2036700" cy="20490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2800"/>
              <a:buFont typeface="Maven Pro"/>
              <a:buNone/>
              <a:defRPr>
                <a:solidFill>
                  <a:srgbClr val="FFFFFF"/>
                </a:solidFill>
                <a:latin typeface="Maven Pro"/>
                <a:ea typeface="Maven Pro"/>
                <a:cs typeface="Maven Pro"/>
                <a:sym typeface="Maven Pr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8" name="Google Shape;108;p27"/>
          <p:cNvSpPr txBox="1"/>
          <p:nvPr>
            <p:ph idx="1" type="body"/>
          </p:nvPr>
        </p:nvSpPr>
        <p:spPr>
          <a:xfrm>
            <a:off x="2539275" y="147750"/>
            <a:ext cx="6487800" cy="47667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Font typeface="Maven Pro"/>
              <a:buChar char="●"/>
              <a:defRPr sz="1800">
                <a:latin typeface="Maven Pro"/>
                <a:ea typeface="Maven Pro"/>
                <a:cs typeface="Maven Pro"/>
                <a:sym typeface="Maven Pro"/>
              </a:defRPr>
            </a:lvl1pPr>
            <a:lvl2pPr indent="-342900" lvl="1" marL="914400" rtl="0">
              <a:spcBef>
                <a:spcPts val="1600"/>
              </a:spcBef>
              <a:spcAft>
                <a:spcPts val="0"/>
              </a:spcAft>
              <a:buSzPts val="1800"/>
              <a:buFont typeface="Maven Pro"/>
              <a:buChar char="○"/>
              <a:defRPr sz="1800">
                <a:latin typeface="Maven Pro"/>
                <a:ea typeface="Maven Pro"/>
                <a:cs typeface="Maven Pro"/>
                <a:sym typeface="Maven Pro"/>
              </a:defRPr>
            </a:lvl2pPr>
            <a:lvl3pPr indent="-342900" lvl="2" marL="1371600" rtl="0">
              <a:spcBef>
                <a:spcPts val="1600"/>
              </a:spcBef>
              <a:spcAft>
                <a:spcPts val="0"/>
              </a:spcAft>
              <a:buSzPts val="1800"/>
              <a:buFont typeface="Maven Pro"/>
              <a:buChar char="■"/>
              <a:defRPr sz="1800">
                <a:latin typeface="Maven Pro"/>
                <a:ea typeface="Maven Pro"/>
                <a:cs typeface="Maven Pro"/>
                <a:sym typeface="Maven Pro"/>
              </a:defRPr>
            </a:lvl3pPr>
            <a:lvl4pPr indent="-342900" lvl="3" marL="1828800" rtl="0">
              <a:spcBef>
                <a:spcPts val="1600"/>
              </a:spcBef>
              <a:spcAft>
                <a:spcPts val="0"/>
              </a:spcAft>
              <a:buSzPts val="1800"/>
              <a:buFont typeface="Maven Pro"/>
              <a:buChar char="●"/>
              <a:defRPr sz="1800">
                <a:latin typeface="Maven Pro"/>
                <a:ea typeface="Maven Pro"/>
                <a:cs typeface="Maven Pro"/>
                <a:sym typeface="Maven Pro"/>
              </a:defRPr>
            </a:lvl4pPr>
            <a:lvl5pPr indent="-342900" lvl="4" marL="2286000" rtl="0">
              <a:spcBef>
                <a:spcPts val="1600"/>
              </a:spcBef>
              <a:spcAft>
                <a:spcPts val="0"/>
              </a:spcAft>
              <a:buSzPts val="1800"/>
              <a:buFont typeface="Maven Pro"/>
              <a:buChar char="○"/>
              <a:defRPr sz="1800">
                <a:latin typeface="Maven Pro"/>
                <a:ea typeface="Maven Pro"/>
                <a:cs typeface="Maven Pro"/>
                <a:sym typeface="Maven Pro"/>
              </a:defRPr>
            </a:lvl5pPr>
            <a:lvl6pPr indent="-342900" lvl="5" marL="2743200" rtl="0">
              <a:spcBef>
                <a:spcPts val="1600"/>
              </a:spcBef>
              <a:spcAft>
                <a:spcPts val="0"/>
              </a:spcAft>
              <a:buSzPts val="1800"/>
              <a:buFont typeface="Maven Pro"/>
              <a:buChar char="■"/>
              <a:defRPr sz="1800">
                <a:latin typeface="Maven Pro"/>
                <a:ea typeface="Maven Pro"/>
                <a:cs typeface="Maven Pro"/>
                <a:sym typeface="Maven Pro"/>
              </a:defRPr>
            </a:lvl6pPr>
            <a:lvl7pPr indent="-342900" lvl="6" marL="3200400" rtl="0">
              <a:spcBef>
                <a:spcPts val="1600"/>
              </a:spcBef>
              <a:spcAft>
                <a:spcPts val="0"/>
              </a:spcAft>
              <a:buSzPts val="1800"/>
              <a:buFont typeface="Maven Pro"/>
              <a:buChar char="●"/>
              <a:defRPr sz="1800">
                <a:latin typeface="Maven Pro"/>
                <a:ea typeface="Maven Pro"/>
                <a:cs typeface="Maven Pro"/>
                <a:sym typeface="Maven Pro"/>
              </a:defRPr>
            </a:lvl7pPr>
            <a:lvl8pPr indent="-342900" lvl="7" marL="3657600" rtl="0">
              <a:spcBef>
                <a:spcPts val="1600"/>
              </a:spcBef>
              <a:spcAft>
                <a:spcPts val="0"/>
              </a:spcAft>
              <a:buSzPts val="1800"/>
              <a:buFont typeface="Maven Pro"/>
              <a:buChar char="○"/>
              <a:defRPr sz="1800">
                <a:latin typeface="Maven Pro"/>
                <a:ea typeface="Maven Pro"/>
                <a:cs typeface="Maven Pro"/>
                <a:sym typeface="Maven Pro"/>
              </a:defRPr>
            </a:lvl8pPr>
            <a:lvl9pPr indent="-342900" lvl="8" marL="4114800" rtl="0">
              <a:spcBef>
                <a:spcPts val="1600"/>
              </a:spcBef>
              <a:spcAft>
                <a:spcPts val="1600"/>
              </a:spcAft>
              <a:buSzPts val="1800"/>
              <a:buFont typeface="Maven Pro"/>
              <a:buChar char="■"/>
              <a:defRPr sz="1800">
                <a:latin typeface="Maven Pro"/>
                <a:ea typeface="Maven Pro"/>
                <a:cs typeface="Maven Pro"/>
                <a:sym typeface="Maven Pro"/>
              </a:defRPr>
            </a:lvl9pPr>
          </a:lstStyle>
          <a:p/>
        </p:txBody>
      </p:sp>
      <p:sp>
        <p:nvSpPr>
          <p:cNvPr id="109" name="Google Shape;109;p2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sz="1300">
                <a:latin typeface="Maven Pro"/>
                <a:ea typeface="Maven Pro"/>
                <a:cs typeface="Maven Pro"/>
                <a:sym typeface="Maven Pro"/>
              </a:defRPr>
            </a:lvl1pPr>
            <a:lvl2pPr lvl="1">
              <a:buNone/>
              <a:defRPr sz="1300">
                <a:latin typeface="Maven Pro"/>
                <a:ea typeface="Maven Pro"/>
                <a:cs typeface="Maven Pro"/>
                <a:sym typeface="Maven Pro"/>
              </a:defRPr>
            </a:lvl2pPr>
            <a:lvl3pPr lvl="2">
              <a:buNone/>
              <a:defRPr sz="1300">
                <a:latin typeface="Maven Pro"/>
                <a:ea typeface="Maven Pro"/>
                <a:cs typeface="Maven Pro"/>
                <a:sym typeface="Maven Pro"/>
              </a:defRPr>
            </a:lvl3pPr>
            <a:lvl4pPr lvl="3">
              <a:buNone/>
              <a:defRPr sz="1300">
                <a:latin typeface="Maven Pro"/>
                <a:ea typeface="Maven Pro"/>
                <a:cs typeface="Maven Pro"/>
                <a:sym typeface="Maven Pro"/>
              </a:defRPr>
            </a:lvl4pPr>
            <a:lvl5pPr lvl="4">
              <a:buNone/>
              <a:defRPr sz="1300">
                <a:latin typeface="Maven Pro"/>
                <a:ea typeface="Maven Pro"/>
                <a:cs typeface="Maven Pro"/>
                <a:sym typeface="Maven Pro"/>
              </a:defRPr>
            </a:lvl5pPr>
            <a:lvl6pPr lvl="5">
              <a:buNone/>
              <a:defRPr sz="1300">
                <a:latin typeface="Maven Pro"/>
                <a:ea typeface="Maven Pro"/>
                <a:cs typeface="Maven Pro"/>
                <a:sym typeface="Maven Pro"/>
              </a:defRPr>
            </a:lvl6pPr>
            <a:lvl7pPr lvl="6">
              <a:buNone/>
              <a:defRPr sz="1300">
                <a:latin typeface="Maven Pro"/>
                <a:ea typeface="Maven Pro"/>
                <a:cs typeface="Maven Pro"/>
                <a:sym typeface="Maven Pro"/>
              </a:defRPr>
            </a:lvl7pPr>
            <a:lvl8pPr lvl="7">
              <a:buNone/>
              <a:defRPr sz="1300">
                <a:latin typeface="Maven Pro"/>
                <a:ea typeface="Maven Pro"/>
                <a:cs typeface="Maven Pro"/>
                <a:sym typeface="Maven Pro"/>
              </a:defRPr>
            </a:lvl8pPr>
            <a:lvl9pPr lvl="8">
              <a:buNone/>
              <a:defRPr sz="1300">
                <a:latin typeface="Maven Pro"/>
                <a:ea typeface="Maven Pro"/>
                <a:cs typeface="Maven Pro"/>
                <a:sym typeface="Maven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0" name="Shape 110"/>
        <p:cNvGrpSpPr/>
        <p:nvPr/>
      </p:nvGrpSpPr>
      <p:grpSpPr>
        <a:xfrm>
          <a:off x="0" y="0"/>
          <a:ext cx="0" cy="0"/>
          <a:chOff x="0" y="0"/>
          <a:chExt cx="0" cy="0"/>
        </a:xfrm>
      </p:grpSpPr>
      <p:sp>
        <p:nvSpPr>
          <p:cNvPr id="111" name="Google Shape;111;p2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rgbClr val="FF5536"/>
              </a:buClr>
              <a:buSzPts val="3300"/>
              <a:buFont typeface="Arial"/>
              <a:buNone/>
              <a:defRPr>
                <a:solidFill>
                  <a:srgbClr val="FF5536"/>
                </a:solidFill>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2" name="Google Shape;112;p2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rtl="0" algn="l">
              <a:lnSpc>
                <a:spcPct val="90000"/>
              </a:lnSpc>
              <a:spcBef>
                <a:spcPts val="800"/>
              </a:spcBef>
              <a:spcAft>
                <a:spcPts val="0"/>
              </a:spcAft>
              <a:buClr>
                <a:srgbClr val="FF5536"/>
              </a:buClr>
              <a:buSzPts val="2100"/>
              <a:buChar char="●"/>
              <a:defRPr>
                <a:solidFill>
                  <a:srgbClr val="FF5536"/>
                </a:solidFill>
                <a:latin typeface="Arial"/>
                <a:ea typeface="Arial"/>
                <a:cs typeface="Arial"/>
                <a:sym typeface="Arial"/>
              </a:defRPr>
            </a:lvl1pPr>
            <a:lvl2pPr indent="-342900" lvl="1" marL="914400" rtl="0" algn="l">
              <a:lnSpc>
                <a:spcPct val="90000"/>
              </a:lnSpc>
              <a:spcBef>
                <a:spcPts val="1600"/>
              </a:spcBef>
              <a:spcAft>
                <a:spcPts val="0"/>
              </a:spcAft>
              <a:buClr>
                <a:srgbClr val="FF5536"/>
              </a:buClr>
              <a:buSzPts val="1800"/>
              <a:buChar char="○"/>
              <a:defRPr>
                <a:solidFill>
                  <a:srgbClr val="FF5536"/>
                </a:solidFill>
                <a:latin typeface="Arial"/>
                <a:ea typeface="Arial"/>
                <a:cs typeface="Arial"/>
                <a:sym typeface="Arial"/>
              </a:defRPr>
            </a:lvl2pPr>
            <a:lvl3pPr indent="-323850" lvl="2" marL="1371600" rtl="0" algn="l">
              <a:lnSpc>
                <a:spcPct val="90000"/>
              </a:lnSpc>
              <a:spcBef>
                <a:spcPts val="1600"/>
              </a:spcBef>
              <a:spcAft>
                <a:spcPts val="0"/>
              </a:spcAft>
              <a:buClr>
                <a:srgbClr val="FF5536"/>
              </a:buClr>
              <a:buSzPts val="1500"/>
              <a:buChar char="■"/>
              <a:defRPr>
                <a:solidFill>
                  <a:srgbClr val="FF5536"/>
                </a:solidFill>
                <a:latin typeface="Arial"/>
                <a:ea typeface="Arial"/>
                <a:cs typeface="Arial"/>
                <a:sym typeface="Arial"/>
              </a:defRPr>
            </a:lvl3pPr>
            <a:lvl4pPr indent="-317500" lvl="3" marL="1828800" rtl="0" algn="l">
              <a:lnSpc>
                <a:spcPct val="90000"/>
              </a:lnSpc>
              <a:spcBef>
                <a:spcPts val="1600"/>
              </a:spcBef>
              <a:spcAft>
                <a:spcPts val="0"/>
              </a:spcAft>
              <a:buClr>
                <a:srgbClr val="FF5536"/>
              </a:buClr>
              <a:buSzPts val="1400"/>
              <a:buChar char="●"/>
              <a:defRPr>
                <a:solidFill>
                  <a:srgbClr val="FF5536"/>
                </a:solidFill>
                <a:latin typeface="Arial"/>
                <a:ea typeface="Arial"/>
                <a:cs typeface="Arial"/>
                <a:sym typeface="Arial"/>
              </a:defRPr>
            </a:lvl4pPr>
            <a:lvl5pPr indent="-317500" lvl="4" marL="2286000" rtl="0" algn="l">
              <a:lnSpc>
                <a:spcPct val="90000"/>
              </a:lnSpc>
              <a:spcBef>
                <a:spcPts val="1600"/>
              </a:spcBef>
              <a:spcAft>
                <a:spcPts val="0"/>
              </a:spcAft>
              <a:buClr>
                <a:srgbClr val="FF5536"/>
              </a:buClr>
              <a:buSzPts val="1400"/>
              <a:buChar char="○"/>
              <a:defRPr>
                <a:solidFill>
                  <a:srgbClr val="FF5536"/>
                </a:solidFill>
                <a:latin typeface="Arial"/>
                <a:ea typeface="Arial"/>
                <a:cs typeface="Arial"/>
                <a:sym typeface="Arial"/>
              </a:defRPr>
            </a:lvl5pPr>
            <a:lvl6pPr indent="-317500" lvl="5" marL="2743200" rtl="0" algn="l">
              <a:lnSpc>
                <a:spcPct val="90000"/>
              </a:lnSpc>
              <a:spcBef>
                <a:spcPts val="1600"/>
              </a:spcBef>
              <a:spcAft>
                <a:spcPts val="0"/>
              </a:spcAft>
              <a:buClr>
                <a:schemeClr val="dk1"/>
              </a:buClr>
              <a:buSzPts val="1400"/>
              <a:buChar char="■"/>
              <a:defRPr/>
            </a:lvl6pPr>
            <a:lvl7pPr indent="-317500" lvl="6" marL="3200400" rtl="0" algn="l">
              <a:lnSpc>
                <a:spcPct val="90000"/>
              </a:lnSpc>
              <a:spcBef>
                <a:spcPts val="1600"/>
              </a:spcBef>
              <a:spcAft>
                <a:spcPts val="0"/>
              </a:spcAft>
              <a:buClr>
                <a:schemeClr val="dk1"/>
              </a:buClr>
              <a:buSzPts val="1400"/>
              <a:buChar char="●"/>
              <a:defRPr/>
            </a:lvl7pPr>
            <a:lvl8pPr indent="-317500" lvl="7" marL="3657600" rtl="0" algn="l">
              <a:lnSpc>
                <a:spcPct val="90000"/>
              </a:lnSpc>
              <a:spcBef>
                <a:spcPts val="1600"/>
              </a:spcBef>
              <a:spcAft>
                <a:spcPts val="0"/>
              </a:spcAft>
              <a:buClr>
                <a:schemeClr val="dk1"/>
              </a:buClr>
              <a:buSzPts val="1400"/>
              <a:buChar char="○"/>
              <a:defRPr/>
            </a:lvl8pPr>
            <a:lvl9pPr indent="-317500" lvl="8" marL="4114800" rtl="0" algn="l">
              <a:lnSpc>
                <a:spcPct val="90000"/>
              </a:lnSpc>
              <a:spcBef>
                <a:spcPts val="1600"/>
              </a:spcBef>
              <a:spcAft>
                <a:spcPts val="1600"/>
              </a:spcAft>
              <a:buClr>
                <a:schemeClr val="dk1"/>
              </a:buClr>
              <a:buSzPts val="1400"/>
              <a:buChar char="■"/>
              <a:defRPr/>
            </a:lvl9pPr>
          </a:lstStyle>
          <a:p/>
        </p:txBody>
      </p:sp>
      <p:sp>
        <p:nvSpPr>
          <p:cNvPr id="113" name="Google Shape;113;p2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solidFill>
                  <a:srgbClr val="FF5536"/>
                </a:solidFill>
                <a:latin typeface="Arial"/>
                <a:ea typeface="Arial"/>
                <a:cs typeface="Arial"/>
                <a:sym typeface="Arial"/>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114" name="Google Shape;114;p2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solidFill>
                  <a:srgbClr val="FF5536"/>
                </a:solidFill>
                <a:latin typeface="Arial"/>
                <a:ea typeface="Arial"/>
                <a:cs typeface="Arial"/>
                <a:sym typeface="Arial"/>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115" name="Google Shape;115;p2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b="0" i="0" sz="900" u="none" cap="none" strike="noStrike">
                <a:solidFill>
                  <a:srgbClr val="FF5536"/>
                </a:solidFill>
                <a:latin typeface="Arial"/>
                <a:ea typeface="Arial"/>
                <a:cs typeface="Arial"/>
                <a:sym typeface="Arial"/>
              </a:defRPr>
            </a:lvl1pPr>
            <a:lvl2pPr indent="0" lvl="1" marL="0" rtl="0" algn="r">
              <a:spcBef>
                <a:spcPts val="0"/>
              </a:spcBef>
              <a:buNone/>
              <a:defRPr b="0" i="0" sz="900" u="none" cap="none" strike="noStrike">
                <a:solidFill>
                  <a:srgbClr val="FF5536"/>
                </a:solidFill>
                <a:latin typeface="Arial"/>
                <a:ea typeface="Arial"/>
                <a:cs typeface="Arial"/>
                <a:sym typeface="Arial"/>
              </a:defRPr>
            </a:lvl2pPr>
            <a:lvl3pPr indent="0" lvl="2" marL="0" rtl="0" algn="r">
              <a:spcBef>
                <a:spcPts val="0"/>
              </a:spcBef>
              <a:buNone/>
              <a:defRPr b="0" i="0" sz="900" u="none" cap="none" strike="noStrike">
                <a:solidFill>
                  <a:srgbClr val="FF5536"/>
                </a:solidFill>
                <a:latin typeface="Arial"/>
                <a:ea typeface="Arial"/>
                <a:cs typeface="Arial"/>
                <a:sym typeface="Arial"/>
              </a:defRPr>
            </a:lvl3pPr>
            <a:lvl4pPr indent="0" lvl="3" marL="0" rtl="0" algn="r">
              <a:spcBef>
                <a:spcPts val="0"/>
              </a:spcBef>
              <a:buNone/>
              <a:defRPr b="0" i="0" sz="900" u="none" cap="none" strike="noStrike">
                <a:solidFill>
                  <a:srgbClr val="FF5536"/>
                </a:solidFill>
                <a:latin typeface="Arial"/>
                <a:ea typeface="Arial"/>
                <a:cs typeface="Arial"/>
                <a:sym typeface="Arial"/>
              </a:defRPr>
            </a:lvl4pPr>
            <a:lvl5pPr indent="0" lvl="4" marL="0" rtl="0" algn="r">
              <a:spcBef>
                <a:spcPts val="0"/>
              </a:spcBef>
              <a:buNone/>
              <a:defRPr b="0" i="0" sz="900" u="none" cap="none" strike="noStrike">
                <a:solidFill>
                  <a:srgbClr val="FF5536"/>
                </a:solidFill>
                <a:latin typeface="Arial"/>
                <a:ea typeface="Arial"/>
                <a:cs typeface="Arial"/>
                <a:sym typeface="Arial"/>
              </a:defRPr>
            </a:lvl5pPr>
            <a:lvl6pPr indent="0" lvl="5" marL="0" rtl="0" algn="r">
              <a:spcBef>
                <a:spcPts val="0"/>
              </a:spcBef>
              <a:buNone/>
              <a:defRPr b="0" i="0" sz="900" u="none" cap="none" strike="noStrike">
                <a:solidFill>
                  <a:srgbClr val="FF5536"/>
                </a:solidFill>
                <a:latin typeface="Arial"/>
                <a:ea typeface="Arial"/>
                <a:cs typeface="Arial"/>
                <a:sym typeface="Arial"/>
              </a:defRPr>
            </a:lvl6pPr>
            <a:lvl7pPr indent="0" lvl="6" marL="0" rtl="0" algn="r">
              <a:spcBef>
                <a:spcPts val="0"/>
              </a:spcBef>
              <a:buNone/>
              <a:defRPr b="0" i="0" sz="900" u="none" cap="none" strike="noStrike">
                <a:solidFill>
                  <a:srgbClr val="FF5536"/>
                </a:solidFill>
                <a:latin typeface="Arial"/>
                <a:ea typeface="Arial"/>
                <a:cs typeface="Arial"/>
                <a:sym typeface="Arial"/>
              </a:defRPr>
            </a:lvl7pPr>
            <a:lvl8pPr indent="0" lvl="7" marL="0" rtl="0" algn="r">
              <a:spcBef>
                <a:spcPts val="0"/>
              </a:spcBef>
              <a:buNone/>
              <a:defRPr b="0" i="0" sz="900" u="none" cap="none" strike="noStrike">
                <a:solidFill>
                  <a:srgbClr val="FF5536"/>
                </a:solidFill>
                <a:latin typeface="Arial"/>
                <a:ea typeface="Arial"/>
                <a:cs typeface="Arial"/>
                <a:sym typeface="Arial"/>
              </a:defRPr>
            </a:lvl8pPr>
            <a:lvl9pPr indent="0" lvl="8" marL="0" rtl="0" algn="r">
              <a:spcBef>
                <a:spcPts val="0"/>
              </a:spcBef>
              <a:buNone/>
              <a:defRPr b="0" i="0" sz="900" u="none" cap="none" strike="noStrike">
                <a:solidFill>
                  <a:srgbClr val="FF5536"/>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p:cSld name="TITLE_AND_BODY_1">
    <p:spTree>
      <p:nvGrpSpPr>
        <p:cNvPr id="116" name="Shape 116"/>
        <p:cNvGrpSpPr/>
        <p:nvPr/>
      </p:nvGrpSpPr>
      <p:grpSpPr>
        <a:xfrm>
          <a:off x="0" y="0"/>
          <a:ext cx="0" cy="0"/>
          <a:chOff x="0" y="0"/>
          <a:chExt cx="0" cy="0"/>
        </a:xfrm>
      </p:grpSpPr>
      <p:cxnSp>
        <p:nvCxnSpPr>
          <p:cNvPr id="117" name="Google Shape;117;p29"/>
          <p:cNvCxnSpPr/>
          <p:nvPr/>
        </p:nvCxnSpPr>
        <p:spPr>
          <a:xfrm>
            <a:off x="0" y="1131725"/>
            <a:ext cx="1375800" cy="0"/>
          </a:xfrm>
          <a:prstGeom prst="straightConnector1">
            <a:avLst/>
          </a:prstGeom>
          <a:noFill/>
          <a:ln cap="flat" cmpd="sng" w="9525">
            <a:solidFill>
              <a:srgbClr val="CCCCCC"/>
            </a:solidFill>
            <a:prstDash val="solid"/>
            <a:round/>
            <a:headEnd len="med" w="med" type="none"/>
            <a:tailEnd len="med" w="med" type="none"/>
          </a:ln>
        </p:spPr>
      </p:cxnSp>
      <p:sp>
        <p:nvSpPr>
          <p:cNvPr id="118" name="Google Shape;118;p29"/>
          <p:cNvSpPr/>
          <p:nvPr/>
        </p:nvSpPr>
        <p:spPr>
          <a:xfrm>
            <a:off x="817475" y="928767"/>
            <a:ext cx="405900" cy="405900"/>
          </a:xfrm>
          <a:prstGeom prst="ellipse">
            <a:avLst/>
          </a:prstGeom>
          <a:solidFill>
            <a:srgbClr val="FD6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9"/>
          <p:cNvSpPr txBox="1"/>
          <p:nvPr>
            <p:ph type="title"/>
          </p:nvPr>
        </p:nvSpPr>
        <p:spPr>
          <a:xfrm>
            <a:off x="1381250" y="922668"/>
            <a:ext cx="3878400" cy="435600"/>
          </a:xfrm>
          <a:prstGeom prst="rect">
            <a:avLst/>
          </a:prstGeom>
        </p:spPr>
        <p:txBody>
          <a:bodyPr anchorCtr="0" anchor="ctr" bIns="91425" lIns="91425" spcFirstLastPara="1" rIns="91425" wrap="square" tIns="91425">
            <a:noAutofit/>
          </a:bodyPr>
          <a:lstStyle>
            <a:lvl1pPr lvl="0" rtl="0">
              <a:spcBef>
                <a:spcPts val="0"/>
              </a:spcBef>
              <a:spcAft>
                <a:spcPts val="0"/>
              </a:spcAft>
              <a:buSzPts val="2000"/>
              <a:buNone/>
              <a:defRPr sz="2000"/>
            </a:lvl1pPr>
            <a:lvl2pPr lvl="1" rtl="0">
              <a:spcBef>
                <a:spcPts val="0"/>
              </a:spcBef>
              <a:spcAft>
                <a:spcPts val="0"/>
              </a:spcAft>
              <a:buSzPts val="2000"/>
              <a:buFont typeface="Lora"/>
              <a:buNone/>
              <a:defRPr b="1" sz="2000">
                <a:highlight>
                  <a:srgbClr val="FFFFFF"/>
                </a:highlight>
                <a:latin typeface="Lora"/>
                <a:ea typeface="Lora"/>
                <a:cs typeface="Lora"/>
                <a:sym typeface="Lora"/>
              </a:defRPr>
            </a:lvl2pPr>
            <a:lvl3pPr lvl="2" rtl="0">
              <a:spcBef>
                <a:spcPts val="0"/>
              </a:spcBef>
              <a:spcAft>
                <a:spcPts val="0"/>
              </a:spcAft>
              <a:buSzPts val="2000"/>
              <a:buFont typeface="Lora"/>
              <a:buNone/>
              <a:defRPr b="1" sz="2000">
                <a:highlight>
                  <a:srgbClr val="FFFFFF"/>
                </a:highlight>
                <a:latin typeface="Lora"/>
                <a:ea typeface="Lora"/>
                <a:cs typeface="Lora"/>
                <a:sym typeface="Lora"/>
              </a:defRPr>
            </a:lvl3pPr>
            <a:lvl4pPr lvl="3" rtl="0">
              <a:spcBef>
                <a:spcPts val="0"/>
              </a:spcBef>
              <a:spcAft>
                <a:spcPts val="0"/>
              </a:spcAft>
              <a:buSzPts val="2000"/>
              <a:buFont typeface="Lora"/>
              <a:buNone/>
              <a:defRPr b="1" sz="2000">
                <a:highlight>
                  <a:srgbClr val="FFFFFF"/>
                </a:highlight>
                <a:latin typeface="Lora"/>
                <a:ea typeface="Lora"/>
                <a:cs typeface="Lora"/>
                <a:sym typeface="Lora"/>
              </a:defRPr>
            </a:lvl4pPr>
            <a:lvl5pPr lvl="4" rtl="0">
              <a:spcBef>
                <a:spcPts val="0"/>
              </a:spcBef>
              <a:spcAft>
                <a:spcPts val="0"/>
              </a:spcAft>
              <a:buSzPts val="2000"/>
              <a:buFont typeface="Lora"/>
              <a:buNone/>
              <a:defRPr b="1" sz="2000">
                <a:highlight>
                  <a:srgbClr val="FFFFFF"/>
                </a:highlight>
                <a:latin typeface="Lora"/>
                <a:ea typeface="Lora"/>
                <a:cs typeface="Lora"/>
                <a:sym typeface="Lora"/>
              </a:defRPr>
            </a:lvl5pPr>
            <a:lvl6pPr lvl="5" rtl="0">
              <a:spcBef>
                <a:spcPts val="0"/>
              </a:spcBef>
              <a:spcAft>
                <a:spcPts val="0"/>
              </a:spcAft>
              <a:buSzPts val="2000"/>
              <a:buFont typeface="Lora"/>
              <a:buNone/>
              <a:defRPr b="1" sz="2000">
                <a:highlight>
                  <a:srgbClr val="FFFFFF"/>
                </a:highlight>
                <a:latin typeface="Lora"/>
                <a:ea typeface="Lora"/>
                <a:cs typeface="Lora"/>
                <a:sym typeface="Lora"/>
              </a:defRPr>
            </a:lvl6pPr>
            <a:lvl7pPr lvl="6" rtl="0">
              <a:spcBef>
                <a:spcPts val="0"/>
              </a:spcBef>
              <a:spcAft>
                <a:spcPts val="0"/>
              </a:spcAft>
              <a:buSzPts val="2000"/>
              <a:buFont typeface="Lora"/>
              <a:buNone/>
              <a:defRPr b="1" sz="2000">
                <a:highlight>
                  <a:srgbClr val="FFFFFF"/>
                </a:highlight>
                <a:latin typeface="Lora"/>
                <a:ea typeface="Lora"/>
                <a:cs typeface="Lora"/>
                <a:sym typeface="Lora"/>
              </a:defRPr>
            </a:lvl7pPr>
            <a:lvl8pPr lvl="7" rtl="0">
              <a:spcBef>
                <a:spcPts val="0"/>
              </a:spcBef>
              <a:spcAft>
                <a:spcPts val="0"/>
              </a:spcAft>
              <a:buSzPts val="2000"/>
              <a:buFont typeface="Lora"/>
              <a:buNone/>
              <a:defRPr b="1" sz="2000">
                <a:highlight>
                  <a:srgbClr val="FFFFFF"/>
                </a:highlight>
                <a:latin typeface="Lora"/>
                <a:ea typeface="Lora"/>
                <a:cs typeface="Lora"/>
                <a:sym typeface="Lora"/>
              </a:defRPr>
            </a:lvl8pPr>
            <a:lvl9pPr lvl="8" rtl="0">
              <a:spcBef>
                <a:spcPts val="0"/>
              </a:spcBef>
              <a:spcAft>
                <a:spcPts val="0"/>
              </a:spcAft>
              <a:buSzPts val="2000"/>
              <a:buFont typeface="Lora"/>
              <a:buNone/>
              <a:defRPr b="1" sz="2000">
                <a:highlight>
                  <a:srgbClr val="FFFFFF"/>
                </a:highlight>
                <a:latin typeface="Lora"/>
                <a:ea typeface="Lora"/>
                <a:cs typeface="Lora"/>
                <a:sym typeface="Lora"/>
              </a:defRPr>
            </a:lvl9pPr>
          </a:lstStyle>
          <a:p/>
        </p:txBody>
      </p:sp>
      <p:sp>
        <p:nvSpPr>
          <p:cNvPr id="120" name="Google Shape;120;p29"/>
          <p:cNvSpPr txBox="1"/>
          <p:nvPr>
            <p:ph idx="1" type="body"/>
          </p:nvPr>
        </p:nvSpPr>
        <p:spPr>
          <a:xfrm>
            <a:off x="1381250" y="1616470"/>
            <a:ext cx="6809700" cy="3112200"/>
          </a:xfrm>
          <a:prstGeom prst="rect">
            <a:avLst/>
          </a:prstGeom>
        </p:spPr>
        <p:txBody>
          <a:bodyPr anchorCtr="0" anchor="t" bIns="91425" lIns="91425" spcFirstLastPara="1" rIns="91425" wrap="square" tIns="91425">
            <a:noAutofit/>
          </a:bodyPr>
          <a:lstStyle>
            <a:lvl1pPr indent="-381000" lvl="0" marL="457200" rtl="0">
              <a:spcBef>
                <a:spcPts val="600"/>
              </a:spcBef>
              <a:spcAft>
                <a:spcPts val="0"/>
              </a:spcAft>
              <a:buSzPts val="2400"/>
              <a:buChar char="◉"/>
              <a:defRPr sz="2400"/>
            </a:lvl1pPr>
            <a:lvl2pPr indent="-355600" lvl="1" marL="914400" rtl="0">
              <a:spcBef>
                <a:spcPts val="1600"/>
              </a:spcBef>
              <a:spcAft>
                <a:spcPts val="0"/>
              </a:spcAft>
              <a:buSzPts val="2000"/>
              <a:buChar char="○"/>
              <a:defRPr sz="2000"/>
            </a:lvl2pPr>
            <a:lvl3pPr indent="-355600" lvl="2" marL="1371600" rtl="0">
              <a:spcBef>
                <a:spcPts val="1600"/>
              </a:spcBef>
              <a:spcAft>
                <a:spcPts val="0"/>
              </a:spcAft>
              <a:buSzPts val="2000"/>
              <a:buChar char="■"/>
              <a:defRPr sz="2000"/>
            </a:lvl3pPr>
            <a:lvl4pPr indent="-342900" lvl="3" marL="1828800" rtl="0">
              <a:spcBef>
                <a:spcPts val="1600"/>
              </a:spcBef>
              <a:spcAft>
                <a:spcPts val="0"/>
              </a:spcAft>
              <a:buSzPts val="1800"/>
              <a:buChar char="●"/>
              <a:defRPr sz="1800"/>
            </a:lvl4pPr>
            <a:lvl5pPr indent="-342900" lvl="4" marL="2286000" rtl="0">
              <a:spcBef>
                <a:spcPts val="1600"/>
              </a:spcBef>
              <a:spcAft>
                <a:spcPts val="0"/>
              </a:spcAft>
              <a:buSzPts val="1800"/>
              <a:buChar char="○"/>
              <a:defRPr sz="1800"/>
            </a:lvl5pPr>
            <a:lvl6pPr indent="-342900" lvl="5" marL="2743200" rtl="0">
              <a:spcBef>
                <a:spcPts val="1600"/>
              </a:spcBef>
              <a:spcAft>
                <a:spcPts val="0"/>
              </a:spcAft>
              <a:buSzPts val="1800"/>
              <a:buChar char="■"/>
              <a:defRPr sz="1800"/>
            </a:lvl6pPr>
            <a:lvl7pPr indent="-342900" lvl="6" marL="3200400" rtl="0">
              <a:spcBef>
                <a:spcPts val="1600"/>
              </a:spcBef>
              <a:spcAft>
                <a:spcPts val="0"/>
              </a:spcAft>
              <a:buSzPts val="1800"/>
              <a:buChar char="●"/>
              <a:defRPr sz="1800"/>
            </a:lvl7pPr>
            <a:lvl8pPr indent="-342900" lvl="7" marL="3657600" rtl="0">
              <a:spcBef>
                <a:spcPts val="1600"/>
              </a:spcBef>
              <a:spcAft>
                <a:spcPts val="0"/>
              </a:spcAft>
              <a:buSzPts val="1800"/>
              <a:buChar char="○"/>
              <a:defRPr sz="1800"/>
            </a:lvl8pPr>
            <a:lvl9pPr indent="-342900" lvl="8" marL="4114800" rtl="0">
              <a:spcBef>
                <a:spcPts val="1600"/>
              </a:spcBef>
              <a:spcAft>
                <a:spcPts val="1600"/>
              </a:spcAft>
              <a:buSzPts val="1800"/>
              <a:buChar char="■"/>
              <a:defRPr sz="1800"/>
            </a:lvl9pPr>
          </a:lstStyle>
          <a:p/>
        </p:txBody>
      </p:sp>
      <p:cxnSp>
        <p:nvCxnSpPr>
          <p:cNvPr id="121" name="Google Shape;121;p29"/>
          <p:cNvCxnSpPr/>
          <p:nvPr/>
        </p:nvCxnSpPr>
        <p:spPr>
          <a:xfrm>
            <a:off x="5265650" y="1131725"/>
            <a:ext cx="3878400" cy="0"/>
          </a:xfrm>
          <a:prstGeom prst="straightConnector1">
            <a:avLst/>
          </a:prstGeom>
          <a:noFill/>
          <a:ln cap="flat" cmpd="sng" w="9525">
            <a:solidFill>
              <a:srgbClr val="CCCCCC"/>
            </a:solidFill>
            <a:prstDash val="solid"/>
            <a:round/>
            <a:headEnd len="med" w="med" type="none"/>
            <a:tailEnd len="med" w="med" type="none"/>
          </a:ln>
        </p:spPr>
      </p:cxnSp>
      <p:sp>
        <p:nvSpPr>
          <p:cNvPr id="122" name="Google Shape;122;p29"/>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6" Type="http://schemas.openxmlformats.org/officeDocument/2006/relationships/theme" Target="../theme/theme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2" name="Shape 52"/>
        <p:cNvGrpSpPr/>
        <p:nvPr/>
      </p:nvGrpSpPr>
      <p:grpSpPr>
        <a:xfrm>
          <a:off x="0" y="0"/>
          <a:ext cx="0" cy="0"/>
          <a:chOff x="0" y="0"/>
          <a:chExt cx="0" cy="0"/>
        </a:xfrm>
      </p:grpSpPr>
      <p:sp>
        <p:nvSpPr>
          <p:cNvPr id="53" name="Google Shape;53;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4" name="Google Shape;54;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1" Type="http://schemas.openxmlformats.org/officeDocument/2006/relationships/slide" Target="/ppt/slides/slide13.xml"/><Relationship Id="rId10" Type="http://schemas.openxmlformats.org/officeDocument/2006/relationships/slide" Target="/ppt/slides/slide11.xml"/><Relationship Id="rId13" Type="http://schemas.openxmlformats.org/officeDocument/2006/relationships/image" Target="../media/image3.png"/><Relationship Id="rId12" Type="http://schemas.openxmlformats.org/officeDocument/2006/relationships/image" Target="../media/image2.png"/><Relationship Id="rId1" Type="http://schemas.openxmlformats.org/officeDocument/2006/relationships/slideLayout" Target="../slideLayouts/slideLayout23.xml"/><Relationship Id="rId2" Type="http://schemas.openxmlformats.org/officeDocument/2006/relationships/notesSlide" Target="../notesSlides/notesSlide2.xml"/><Relationship Id="rId3" Type="http://schemas.openxmlformats.org/officeDocument/2006/relationships/slide" Target="/ppt/slides/slide4.xml"/><Relationship Id="rId4" Type="http://schemas.openxmlformats.org/officeDocument/2006/relationships/slide" Target="/ppt/slides/slide5.xml"/><Relationship Id="rId9" Type="http://schemas.openxmlformats.org/officeDocument/2006/relationships/slide" Target="/ppt/slides/slide10.xml"/><Relationship Id="rId14" Type="http://schemas.openxmlformats.org/officeDocument/2006/relationships/image" Target="../media/image6.png"/><Relationship Id="rId5" Type="http://schemas.openxmlformats.org/officeDocument/2006/relationships/slide" Target="/ppt/slides/slide6.xml"/><Relationship Id="rId6" Type="http://schemas.openxmlformats.org/officeDocument/2006/relationships/slide" Target="/ppt/slides/slide7.xml"/><Relationship Id="rId7" Type="http://schemas.openxmlformats.org/officeDocument/2006/relationships/slide" Target="/ppt/slides/slide8.xml"/><Relationship Id="rId8" Type="http://schemas.openxmlformats.org/officeDocument/2006/relationships/slide" Target="/ppt/slid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hyperlink" Target="https://xgrowth.com.au/contact-u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28" name="Google Shape;128;p30"/>
          <p:cNvPicPr preferRelativeResize="0"/>
          <p:nvPr/>
        </p:nvPicPr>
        <p:blipFill>
          <a:blip r:embed="rId3">
            <a:alphaModFix/>
          </a:blip>
          <a:stretch>
            <a:fillRect/>
          </a:stretch>
        </p:blipFill>
        <p:spPr>
          <a:xfrm>
            <a:off x="0" y="0"/>
            <a:ext cx="9144008" cy="51435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9"/>
          <p:cNvSpPr txBox="1"/>
          <p:nvPr/>
        </p:nvSpPr>
        <p:spPr>
          <a:xfrm>
            <a:off x="909525" y="138850"/>
            <a:ext cx="7158300" cy="435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SzPts val="1100"/>
              <a:buNone/>
            </a:pPr>
            <a:r>
              <a:rPr lang="en" sz="2400">
                <a:solidFill>
                  <a:srgbClr val="220852"/>
                </a:solidFill>
                <a:latin typeface="Playfair Display Black"/>
                <a:ea typeface="Playfair Display Black"/>
                <a:cs typeface="Playfair Display Black"/>
                <a:sym typeface="Playfair Display Black"/>
              </a:rPr>
              <a:t>Launch Activities</a:t>
            </a:r>
            <a:endParaRPr sz="2100">
              <a:solidFill>
                <a:srgbClr val="FD625E"/>
              </a:solidFill>
              <a:latin typeface="Playfair Display Black"/>
              <a:ea typeface="Playfair Display Black"/>
              <a:cs typeface="Playfair Display Black"/>
              <a:sym typeface="Playfair Display Black"/>
            </a:endParaRPr>
          </a:p>
        </p:txBody>
      </p:sp>
      <p:sp>
        <p:nvSpPr>
          <p:cNvPr id="239" name="Google Shape;239;p39"/>
          <p:cNvSpPr txBox="1"/>
          <p:nvPr>
            <p:ph idx="12" type="sldNum"/>
          </p:nvPr>
        </p:nvSpPr>
        <p:spPr>
          <a:xfrm>
            <a:off x="86248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40" name="Google Shape;240;p39"/>
          <p:cNvGrpSpPr/>
          <p:nvPr/>
        </p:nvGrpSpPr>
        <p:grpSpPr>
          <a:xfrm>
            <a:off x="8526" y="0"/>
            <a:ext cx="606798" cy="5143502"/>
            <a:chOff x="8526" y="0"/>
            <a:chExt cx="606798" cy="5143502"/>
          </a:xfrm>
        </p:grpSpPr>
        <p:pic>
          <p:nvPicPr>
            <p:cNvPr id="241" name="Google Shape;241;p39"/>
            <p:cNvPicPr preferRelativeResize="0"/>
            <p:nvPr/>
          </p:nvPicPr>
          <p:blipFill>
            <a:blip r:embed="rId3">
              <a:alphaModFix/>
            </a:blip>
            <a:stretch>
              <a:fillRect/>
            </a:stretch>
          </p:blipFill>
          <p:spPr>
            <a:xfrm>
              <a:off x="8526" y="0"/>
              <a:ext cx="606798" cy="5143502"/>
            </a:xfrm>
            <a:prstGeom prst="rect">
              <a:avLst/>
            </a:prstGeom>
            <a:noFill/>
            <a:ln>
              <a:noFill/>
            </a:ln>
          </p:spPr>
        </p:pic>
        <p:pic>
          <p:nvPicPr>
            <p:cNvPr id="242" name="Google Shape;242;p39"/>
            <p:cNvPicPr preferRelativeResize="0"/>
            <p:nvPr/>
          </p:nvPicPr>
          <p:blipFill>
            <a:blip r:embed="rId4">
              <a:alphaModFix/>
            </a:blip>
            <a:stretch>
              <a:fillRect/>
            </a:stretch>
          </p:blipFill>
          <p:spPr>
            <a:xfrm>
              <a:off x="187200" y="255400"/>
              <a:ext cx="249425" cy="254625"/>
            </a:xfrm>
            <a:prstGeom prst="rect">
              <a:avLst/>
            </a:prstGeom>
            <a:noFill/>
            <a:ln>
              <a:noFill/>
            </a:ln>
          </p:spPr>
        </p:pic>
      </p:grpSp>
      <p:sp>
        <p:nvSpPr>
          <p:cNvPr id="243" name="Google Shape;243;p39"/>
          <p:cNvSpPr txBox="1"/>
          <p:nvPr/>
        </p:nvSpPr>
        <p:spPr>
          <a:xfrm>
            <a:off x="840475" y="4587025"/>
            <a:ext cx="7755900" cy="393600"/>
          </a:xfrm>
          <a:prstGeom prst="rect">
            <a:avLst/>
          </a:prstGeom>
          <a:noFill/>
          <a:ln>
            <a:noFill/>
          </a:ln>
        </p:spPr>
        <p:txBody>
          <a:bodyPr anchorCtr="0" anchor="t" bIns="91425" lIns="91425" spcFirstLastPara="1" rIns="91425" wrap="square" tIns="91425">
            <a:noAutofit/>
          </a:bodyPr>
          <a:lstStyle/>
          <a:p>
            <a:pPr indent="0" lvl="0" marL="457200" rtl="0" algn="ctr">
              <a:spcBef>
                <a:spcPts val="0"/>
              </a:spcBef>
              <a:spcAft>
                <a:spcPts val="0"/>
              </a:spcAft>
              <a:buNone/>
            </a:pPr>
            <a:r>
              <a:rPr i="1" lang="en" sz="800">
                <a:solidFill>
                  <a:schemeClr val="dk1"/>
                </a:solidFill>
                <a:latin typeface="Inter"/>
                <a:ea typeface="Inter"/>
                <a:cs typeface="Inter"/>
                <a:sym typeface="Inter"/>
              </a:rPr>
              <a:t>This table has dummy data &amp; information about a hypothetical company TurferSEO. TurferSEO is launching AI content generation capabilities in their existing tool that's used by large B2B companies for content creation and SEO optimisation. Use this information as an inspiration to populate content relevant to your business.</a:t>
            </a:r>
            <a:endParaRPr i="1" sz="800">
              <a:solidFill>
                <a:schemeClr val="dk1"/>
              </a:solidFill>
              <a:latin typeface="Inter"/>
              <a:ea typeface="Inter"/>
              <a:cs typeface="Inter"/>
              <a:sym typeface="Inter"/>
            </a:endParaRPr>
          </a:p>
        </p:txBody>
      </p:sp>
      <p:graphicFrame>
        <p:nvGraphicFramePr>
          <p:cNvPr id="244" name="Google Shape;244;p39"/>
          <p:cNvGraphicFramePr/>
          <p:nvPr/>
        </p:nvGraphicFramePr>
        <p:xfrm>
          <a:off x="1024150" y="638763"/>
          <a:ext cx="3000000" cy="3000000"/>
        </p:xfrm>
        <a:graphic>
          <a:graphicData uri="http://schemas.openxmlformats.org/drawingml/2006/table">
            <a:tbl>
              <a:tblPr>
                <a:noFill/>
                <a:tableStyleId>{01A635C8-9D54-4615-A83B-7E8C8C097A87}</a:tableStyleId>
              </a:tblPr>
              <a:tblGrid>
                <a:gridCol w="1097850"/>
                <a:gridCol w="4881150"/>
                <a:gridCol w="1776900"/>
              </a:tblGrid>
              <a:tr h="307200">
                <a:tc>
                  <a:txBody>
                    <a:bodyPr/>
                    <a:lstStyle/>
                    <a:p>
                      <a:pPr indent="0" lvl="0" marL="0" rtl="0" algn="ctr">
                        <a:lnSpc>
                          <a:spcPct val="100000"/>
                        </a:lnSpc>
                        <a:spcBef>
                          <a:spcPts val="0"/>
                        </a:spcBef>
                        <a:spcAft>
                          <a:spcPts val="0"/>
                        </a:spcAft>
                        <a:buNone/>
                      </a:pPr>
                      <a:r>
                        <a:rPr b="1" lang="en" sz="1000">
                          <a:solidFill>
                            <a:schemeClr val="lt1"/>
                          </a:solidFill>
                          <a:latin typeface="Inter"/>
                          <a:ea typeface="Inter"/>
                          <a:cs typeface="Inter"/>
                          <a:sym typeface="Inter"/>
                        </a:rPr>
                        <a:t>Phase</a:t>
                      </a:r>
                      <a:endParaRPr b="1" sz="1000">
                        <a:solidFill>
                          <a:schemeClr val="lt1"/>
                        </a:solidFill>
                        <a:latin typeface="Inter"/>
                        <a:ea typeface="Inter"/>
                        <a:cs typeface="Inter"/>
                        <a:sym typeface="Inter"/>
                      </a:endParaRPr>
                    </a:p>
                  </a:txBody>
                  <a:tcPr marT="19050" marB="19050" marR="28575" marL="28575"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E3E3E3"/>
                      </a:solidFill>
                      <a:prstDash val="solid"/>
                      <a:round/>
                      <a:headEnd len="sm" w="sm" type="none"/>
                      <a:tailEnd len="sm" w="sm" type="none"/>
                    </a:lnB>
                    <a:solidFill>
                      <a:srgbClr val="220852"/>
                    </a:solidFill>
                  </a:tcPr>
                </a:tc>
                <a:tc>
                  <a:txBody>
                    <a:bodyPr/>
                    <a:lstStyle/>
                    <a:p>
                      <a:pPr indent="0" lvl="0" marL="0" rtl="0" algn="l">
                        <a:lnSpc>
                          <a:spcPct val="100000"/>
                        </a:lnSpc>
                        <a:spcBef>
                          <a:spcPts val="0"/>
                        </a:spcBef>
                        <a:spcAft>
                          <a:spcPts val="0"/>
                        </a:spcAft>
                        <a:buNone/>
                      </a:pPr>
                      <a:r>
                        <a:rPr b="1" lang="en" sz="1000">
                          <a:solidFill>
                            <a:schemeClr val="lt1"/>
                          </a:solidFill>
                          <a:latin typeface="Inter"/>
                          <a:ea typeface="Inter"/>
                          <a:cs typeface="Inter"/>
                          <a:sym typeface="Inter"/>
                        </a:rPr>
                        <a:t>Activities</a:t>
                      </a:r>
                      <a:endParaRPr b="1" sz="1000">
                        <a:solidFill>
                          <a:schemeClr val="lt1"/>
                        </a:solidFill>
                        <a:latin typeface="Inter"/>
                        <a:ea typeface="Inter"/>
                        <a:cs typeface="Inter"/>
                        <a:sym typeface="Inter"/>
                      </a:endParaRPr>
                    </a:p>
                  </a:txBody>
                  <a:tcPr marT="19050" marB="19050" marR="28575" marL="28575"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E3E3E3"/>
                      </a:solidFill>
                      <a:prstDash val="solid"/>
                      <a:round/>
                      <a:headEnd len="sm" w="sm" type="none"/>
                      <a:tailEnd len="sm" w="sm" type="none"/>
                    </a:lnB>
                    <a:solidFill>
                      <a:srgbClr val="220852"/>
                    </a:solidFill>
                  </a:tcPr>
                </a:tc>
                <a:tc>
                  <a:txBody>
                    <a:bodyPr/>
                    <a:lstStyle/>
                    <a:p>
                      <a:pPr indent="0" lvl="0" marL="0" rtl="0" algn="ctr">
                        <a:lnSpc>
                          <a:spcPct val="100000"/>
                        </a:lnSpc>
                        <a:spcBef>
                          <a:spcPts val="0"/>
                        </a:spcBef>
                        <a:spcAft>
                          <a:spcPts val="0"/>
                        </a:spcAft>
                        <a:buNone/>
                      </a:pPr>
                      <a:r>
                        <a:rPr b="1" lang="en" sz="1000">
                          <a:solidFill>
                            <a:schemeClr val="lt1"/>
                          </a:solidFill>
                          <a:latin typeface="Inter"/>
                          <a:ea typeface="Inter"/>
                          <a:cs typeface="Inter"/>
                          <a:sym typeface="Inter"/>
                        </a:rPr>
                        <a:t>Timeline</a:t>
                      </a:r>
                      <a:endParaRPr b="1" sz="1000">
                        <a:solidFill>
                          <a:schemeClr val="lt1"/>
                        </a:solidFill>
                        <a:latin typeface="Inter"/>
                        <a:ea typeface="Inter"/>
                        <a:cs typeface="Inter"/>
                        <a:sym typeface="Inter"/>
                      </a:endParaRPr>
                    </a:p>
                  </a:txBody>
                  <a:tcPr marT="19050" marB="19050" marR="28575" marL="28575"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w="5300">
                      <a:solidFill>
                        <a:srgbClr val="E3E3E3"/>
                      </a:solidFill>
                      <a:prstDash val="solid"/>
                      <a:round/>
                      <a:headEnd len="sm" w="sm" type="none"/>
                      <a:tailEnd len="sm" w="sm" type="none"/>
                    </a:lnB>
                    <a:solidFill>
                      <a:srgbClr val="220852"/>
                    </a:solidFill>
                  </a:tcPr>
                </a:tc>
              </a:tr>
              <a:tr h="171975">
                <a:tc rowSpan="5">
                  <a:txBody>
                    <a:bodyPr/>
                    <a:lstStyle/>
                    <a:p>
                      <a:pPr indent="0" lvl="0" marL="0" rtl="0" algn="ctr">
                        <a:spcBef>
                          <a:spcPts val="0"/>
                        </a:spcBef>
                        <a:spcAft>
                          <a:spcPts val="0"/>
                        </a:spcAft>
                        <a:buNone/>
                      </a:pPr>
                      <a:r>
                        <a:rPr b="1" lang="en" sz="1000">
                          <a:latin typeface="Inter"/>
                          <a:ea typeface="Inter"/>
                          <a:cs typeface="Inter"/>
                          <a:sym typeface="Inter"/>
                        </a:rPr>
                        <a:t>Pre-Launch</a:t>
                      </a:r>
                      <a:endParaRPr b="1" sz="1000">
                        <a:latin typeface="Inter"/>
                        <a:ea typeface="Inter"/>
                        <a:cs typeface="Inter"/>
                        <a:sym typeface="Inter"/>
                      </a:endParaRPr>
                    </a:p>
                  </a:txBody>
                  <a:tcPr marT="19050" marB="19050" marR="28575" marL="2857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00000"/>
                        </a:lnSpc>
                        <a:spcBef>
                          <a:spcPts val="0"/>
                        </a:spcBef>
                        <a:spcAft>
                          <a:spcPts val="0"/>
                        </a:spcAft>
                        <a:buNone/>
                      </a:pPr>
                      <a:r>
                        <a:rPr lang="en" sz="1000">
                          <a:latin typeface="Inter"/>
                          <a:ea typeface="Inter"/>
                          <a:cs typeface="Inter"/>
                          <a:sym typeface="Inter"/>
                        </a:rPr>
                        <a:t>Finalise 5 new strategic partnerships</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- 60 days</a:t>
                      </a:r>
                      <a:endParaRPr sz="1000">
                        <a:latin typeface="Inter"/>
                        <a:ea typeface="Inter"/>
                        <a:cs typeface="Inter"/>
                        <a:sym typeface="Inter"/>
                      </a:endParaRPr>
                    </a:p>
                  </a:txBody>
                  <a:tcPr marT="19050" marB="19050"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17197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Launch content marketing campaigns with 2 articles per week</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- 60 days</a:t>
                      </a:r>
                      <a:endParaRPr sz="1000">
                        <a:latin typeface="Inter"/>
                        <a:ea typeface="Inter"/>
                        <a:cs typeface="Inter"/>
                        <a:sym typeface="Inter"/>
                      </a:endParaRPr>
                    </a:p>
                  </a:txBody>
                  <a:tcPr marT="19050" marB="19050"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17197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Conduct pre-launch demos for 100 enterprise leads</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- 30 days</a:t>
                      </a:r>
                      <a:endParaRPr sz="1000">
                        <a:latin typeface="Inter"/>
                        <a:ea typeface="Inter"/>
                        <a:cs typeface="Inter"/>
                        <a:sym typeface="Inter"/>
                      </a:endParaRPr>
                    </a:p>
                  </a:txBody>
                  <a:tcPr marT="19050" marB="19050"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30952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Initiate social media teaser campaign with daily posts on LinkedIn, 3 tweets/xeets per day on Twitter/X</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- 30 days</a:t>
                      </a:r>
                      <a:endParaRPr sz="1000">
                        <a:latin typeface="Inter"/>
                        <a:ea typeface="Inter"/>
                        <a:cs typeface="Inter"/>
                        <a:sym typeface="Inter"/>
                      </a:endParaRPr>
                    </a:p>
                  </a:txBody>
                  <a:tcPr marT="19050" marB="19050"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17197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Segment-specific email nurturing to 10,000+ leads</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- 45 days</a:t>
                      </a:r>
                      <a:endParaRPr sz="1000">
                        <a:latin typeface="Inter"/>
                        <a:ea typeface="Inter"/>
                        <a:cs typeface="Inter"/>
                        <a:sym typeface="Inter"/>
                      </a:endParaRPr>
                    </a:p>
                  </a:txBody>
                  <a:tcPr marT="19050" marB="19050"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171975">
                <a:tc rowSpan="5">
                  <a:txBody>
                    <a:bodyPr/>
                    <a:lstStyle/>
                    <a:p>
                      <a:pPr indent="0" lvl="0" marL="0" rtl="0" algn="ctr">
                        <a:spcBef>
                          <a:spcPts val="0"/>
                        </a:spcBef>
                        <a:spcAft>
                          <a:spcPts val="0"/>
                        </a:spcAft>
                        <a:buNone/>
                      </a:pPr>
                      <a:r>
                        <a:rPr b="1" lang="en" sz="1000">
                          <a:latin typeface="Inter"/>
                          <a:ea typeface="Inter"/>
                          <a:cs typeface="Inter"/>
                          <a:sym typeface="Inter"/>
                        </a:rPr>
                        <a:t>Launch</a:t>
                      </a:r>
                      <a:endParaRPr b="1" sz="1000">
                        <a:latin typeface="Inter"/>
                        <a:ea typeface="Inter"/>
                        <a:cs typeface="Inter"/>
                        <a:sym typeface="Inter"/>
                      </a:endParaRPr>
                    </a:p>
                  </a:txBody>
                  <a:tcPr marT="19050" marB="19050" marR="28575" marL="2857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latin typeface="Inter"/>
                          <a:ea typeface="Inter"/>
                          <a:cs typeface="Inter"/>
                          <a:sym typeface="Inter"/>
                        </a:rPr>
                        <a:t>Release press statement, highlight innovation with official press release</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Day</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17197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Host virtual launch event for industry stakeholders</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Day</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17197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Targeted Google Ads campaign with 20+ AI content creation keywords</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Day</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17197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Partner with 3 influencers for launch coverage</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Day</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17197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Announce launch on social media, aiming for high engagement</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Day</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309525">
                <a:tc rowSpan="5">
                  <a:txBody>
                    <a:bodyPr/>
                    <a:lstStyle/>
                    <a:p>
                      <a:pPr indent="0" lvl="0" marL="0" rtl="0" algn="ctr">
                        <a:spcBef>
                          <a:spcPts val="0"/>
                        </a:spcBef>
                        <a:spcAft>
                          <a:spcPts val="0"/>
                        </a:spcAft>
                        <a:buNone/>
                      </a:pPr>
                      <a:r>
                        <a:t/>
                      </a:r>
                      <a:endParaRPr sz="1000">
                        <a:latin typeface="Inter"/>
                        <a:ea typeface="Inter"/>
                        <a:cs typeface="Inter"/>
                        <a:sym typeface="Inter"/>
                      </a:endParaRPr>
                    </a:p>
                    <a:p>
                      <a:pPr indent="0" lvl="0" marL="0" rtl="0" algn="ctr">
                        <a:spcBef>
                          <a:spcPts val="0"/>
                        </a:spcBef>
                        <a:spcAft>
                          <a:spcPts val="0"/>
                        </a:spcAft>
                        <a:buNone/>
                      </a:pPr>
                      <a:r>
                        <a:rPr b="1" lang="en" sz="1000">
                          <a:latin typeface="Inter"/>
                          <a:ea typeface="Inter"/>
                          <a:cs typeface="Inter"/>
                          <a:sym typeface="Inter"/>
                        </a:rPr>
                        <a:t>Post-Launch</a:t>
                      </a:r>
                      <a:endParaRPr b="1" sz="1000">
                        <a:latin typeface="Inter"/>
                        <a:ea typeface="Inter"/>
                        <a:cs typeface="Inter"/>
                        <a:sym typeface="Inter"/>
                      </a:endParaRPr>
                    </a:p>
                  </a:txBody>
                  <a:tcPr marT="19050" marB="19050" marR="28575" marL="2857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00000"/>
                        </a:lnSpc>
                        <a:spcBef>
                          <a:spcPts val="0"/>
                        </a:spcBef>
                        <a:spcAft>
                          <a:spcPts val="0"/>
                        </a:spcAft>
                        <a:buNone/>
                      </a:pPr>
                      <a:r>
                        <a:rPr lang="en" sz="1000">
                          <a:latin typeface="Inter"/>
                          <a:ea typeface="Inter"/>
                          <a:cs typeface="Inter"/>
                          <a:sym typeface="Inter"/>
                        </a:rPr>
                        <a:t>Collect feedback actively and iterate on the product</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+ 1 week </a:t>
                      </a:r>
                      <a:r>
                        <a:rPr lang="en" sz="1000">
                          <a:latin typeface="Inter"/>
                          <a:ea typeface="Inter"/>
                          <a:cs typeface="Inter"/>
                          <a:sym typeface="Inter"/>
                        </a:rPr>
                        <a:t>(Ongoing)</a:t>
                      </a:r>
                      <a:endParaRPr sz="1000">
                        <a:latin typeface="Inter"/>
                        <a:ea typeface="Inter"/>
                        <a:cs typeface="Inter"/>
                        <a:sym typeface="Inter"/>
                      </a:endParaRPr>
                    </a:p>
                  </a:txBody>
                  <a:tcPr marT="19050" marB="19050"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17197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Develop 5 case studies with early adopters showcasing success</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+ 60 days</a:t>
                      </a:r>
                      <a:endParaRPr sz="1000">
                        <a:latin typeface="Inter"/>
                        <a:ea typeface="Inter"/>
                        <a:cs typeface="Inter"/>
                        <a:sym typeface="Inter"/>
                      </a:endParaRPr>
                    </a:p>
                  </a:txBody>
                  <a:tcPr marT="19050" marB="19050"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30952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Continue SEO and content marketing with ongoing optimisation</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+ 1 week </a:t>
                      </a:r>
                      <a:r>
                        <a:rPr lang="en" sz="1000">
                          <a:latin typeface="Inter"/>
                          <a:ea typeface="Inter"/>
                          <a:cs typeface="Inter"/>
                          <a:sym typeface="Inter"/>
                        </a:rPr>
                        <a:t>(Ongoing)</a:t>
                      </a:r>
                      <a:endParaRPr sz="1000">
                        <a:latin typeface="Inter"/>
                        <a:ea typeface="Inter"/>
                        <a:cs typeface="Inter"/>
                        <a:sym typeface="Inter"/>
                      </a:endParaRPr>
                    </a:p>
                  </a:txBody>
                  <a:tcPr marT="19050" marB="19050"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30952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Execute bi-weekly email campaigns for 10,000+ subscribers</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+ 1 week (Ongoing)</a:t>
                      </a:r>
                      <a:endParaRPr sz="1000">
                        <a:latin typeface="Inter"/>
                        <a:ea typeface="Inter"/>
                        <a:cs typeface="Inter"/>
                        <a:sym typeface="Inter"/>
                      </a:endParaRPr>
                    </a:p>
                  </a:txBody>
                  <a:tcPr marT="19050" marB="19050"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309525">
                <a:tc vMerge="1"/>
                <a:tc>
                  <a:txBody>
                    <a:bodyPr/>
                    <a:lstStyle/>
                    <a:p>
                      <a:pPr indent="0" lvl="0" marL="0" rtl="0" algn="l">
                        <a:lnSpc>
                          <a:spcPct val="100000"/>
                        </a:lnSpc>
                        <a:spcBef>
                          <a:spcPts val="0"/>
                        </a:spcBef>
                        <a:spcAft>
                          <a:spcPts val="0"/>
                        </a:spcAft>
                        <a:buNone/>
                      </a:pPr>
                      <a:r>
                        <a:rPr lang="en" sz="1000">
                          <a:latin typeface="Inter"/>
                          <a:ea typeface="Inter"/>
                          <a:cs typeface="Inter"/>
                          <a:sym typeface="Inter"/>
                        </a:rPr>
                        <a:t>Announce regular product updates, aiming for monthly enhancements</a:t>
                      </a:r>
                      <a:endParaRPr sz="1000">
                        <a:latin typeface="Inter"/>
                        <a:ea typeface="Inter"/>
                        <a:cs typeface="Inter"/>
                        <a:sym typeface="Inter"/>
                      </a:endParaRPr>
                    </a:p>
                  </a:txBody>
                  <a:tcPr marT="19050" marB="19050" marR="28575" marL="2857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lang="en" sz="1000">
                          <a:latin typeface="Inter"/>
                          <a:ea typeface="Inter"/>
                          <a:cs typeface="Inter"/>
                          <a:sym typeface="Inter"/>
                        </a:rPr>
                        <a:t>Launch + 30 days (Ongoing)</a:t>
                      </a:r>
                      <a:endParaRPr sz="1000">
                        <a:latin typeface="Inter"/>
                        <a:ea typeface="Inter"/>
                        <a:cs typeface="Inter"/>
                        <a:sym typeface="Inter"/>
                      </a:endParaRPr>
                    </a:p>
                  </a:txBody>
                  <a:tcPr marT="19050" marB="19050"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bl>
          </a:graphicData>
        </a:graphic>
      </p:graphicFrame>
      <p:sp>
        <p:nvSpPr>
          <p:cNvPr id="245" name="Google Shape;245;p39"/>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sp>
        <p:nvSpPr>
          <p:cNvPr id="246" name="Google Shape;246;p39"/>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0"/>
          <p:cNvSpPr txBox="1"/>
          <p:nvPr/>
        </p:nvSpPr>
        <p:spPr>
          <a:xfrm>
            <a:off x="909525" y="138850"/>
            <a:ext cx="7158300" cy="435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SzPts val="1100"/>
              <a:buNone/>
            </a:pPr>
            <a:r>
              <a:rPr lang="en" sz="2400">
                <a:solidFill>
                  <a:srgbClr val="220852"/>
                </a:solidFill>
                <a:latin typeface="Playfair Display Black"/>
                <a:ea typeface="Playfair Display Black"/>
                <a:cs typeface="Playfair Display Black"/>
                <a:sym typeface="Playfair Display Black"/>
              </a:rPr>
              <a:t>Pricing Strategy</a:t>
            </a:r>
            <a:endParaRPr sz="2100">
              <a:solidFill>
                <a:srgbClr val="FD625E"/>
              </a:solidFill>
              <a:latin typeface="Playfair Display Black"/>
              <a:ea typeface="Playfair Display Black"/>
              <a:cs typeface="Playfair Display Black"/>
              <a:sym typeface="Playfair Display Black"/>
            </a:endParaRPr>
          </a:p>
        </p:txBody>
      </p:sp>
      <p:sp>
        <p:nvSpPr>
          <p:cNvPr id="252" name="Google Shape;252;p40"/>
          <p:cNvSpPr txBox="1"/>
          <p:nvPr>
            <p:ph idx="12" type="sldNum"/>
          </p:nvPr>
        </p:nvSpPr>
        <p:spPr>
          <a:xfrm>
            <a:off x="86248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53" name="Google Shape;253;p40"/>
          <p:cNvGrpSpPr/>
          <p:nvPr/>
        </p:nvGrpSpPr>
        <p:grpSpPr>
          <a:xfrm>
            <a:off x="8526" y="0"/>
            <a:ext cx="606798" cy="5143502"/>
            <a:chOff x="8526" y="0"/>
            <a:chExt cx="606798" cy="5143502"/>
          </a:xfrm>
        </p:grpSpPr>
        <p:pic>
          <p:nvPicPr>
            <p:cNvPr id="254" name="Google Shape;254;p40"/>
            <p:cNvPicPr preferRelativeResize="0"/>
            <p:nvPr/>
          </p:nvPicPr>
          <p:blipFill>
            <a:blip r:embed="rId3">
              <a:alphaModFix/>
            </a:blip>
            <a:stretch>
              <a:fillRect/>
            </a:stretch>
          </p:blipFill>
          <p:spPr>
            <a:xfrm>
              <a:off x="8526" y="0"/>
              <a:ext cx="606798" cy="5143502"/>
            </a:xfrm>
            <a:prstGeom prst="rect">
              <a:avLst/>
            </a:prstGeom>
            <a:noFill/>
            <a:ln>
              <a:noFill/>
            </a:ln>
          </p:spPr>
        </p:pic>
        <p:pic>
          <p:nvPicPr>
            <p:cNvPr id="255" name="Google Shape;255;p40"/>
            <p:cNvPicPr preferRelativeResize="0"/>
            <p:nvPr/>
          </p:nvPicPr>
          <p:blipFill>
            <a:blip r:embed="rId4">
              <a:alphaModFix/>
            </a:blip>
            <a:stretch>
              <a:fillRect/>
            </a:stretch>
          </p:blipFill>
          <p:spPr>
            <a:xfrm>
              <a:off x="187200" y="255400"/>
              <a:ext cx="249425" cy="254625"/>
            </a:xfrm>
            <a:prstGeom prst="rect">
              <a:avLst/>
            </a:prstGeom>
            <a:noFill/>
            <a:ln>
              <a:noFill/>
            </a:ln>
          </p:spPr>
        </p:pic>
      </p:grpSp>
      <p:sp>
        <p:nvSpPr>
          <p:cNvPr id="256" name="Google Shape;256;p40"/>
          <p:cNvSpPr txBox="1"/>
          <p:nvPr/>
        </p:nvSpPr>
        <p:spPr>
          <a:xfrm>
            <a:off x="840475" y="4587025"/>
            <a:ext cx="7755900" cy="393600"/>
          </a:xfrm>
          <a:prstGeom prst="rect">
            <a:avLst/>
          </a:prstGeom>
          <a:noFill/>
          <a:ln>
            <a:noFill/>
          </a:ln>
        </p:spPr>
        <p:txBody>
          <a:bodyPr anchorCtr="0" anchor="t" bIns="91425" lIns="91425" spcFirstLastPara="1" rIns="91425" wrap="square" tIns="91425">
            <a:noAutofit/>
          </a:bodyPr>
          <a:lstStyle/>
          <a:p>
            <a:pPr indent="0" lvl="0" marL="457200" rtl="0" algn="ctr">
              <a:spcBef>
                <a:spcPts val="0"/>
              </a:spcBef>
              <a:spcAft>
                <a:spcPts val="0"/>
              </a:spcAft>
              <a:buNone/>
            </a:pPr>
            <a:r>
              <a:rPr i="1" lang="en" sz="800">
                <a:solidFill>
                  <a:schemeClr val="dk1"/>
                </a:solidFill>
                <a:latin typeface="Inter"/>
                <a:ea typeface="Inter"/>
                <a:cs typeface="Inter"/>
                <a:sym typeface="Inter"/>
              </a:rPr>
              <a:t>This table has dummy data &amp; information about a hypothetical company TurferSEO. TurferSEO is launching AI content generation capabilities in their existing tool that's used by large B2B companies for content creation and SEO optimisation. Use this information as an inspiration to populate content relevant to your business.</a:t>
            </a:r>
            <a:endParaRPr i="1" sz="800">
              <a:solidFill>
                <a:schemeClr val="dk1"/>
              </a:solidFill>
              <a:latin typeface="Inter"/>
              <a:ea typeface="Inter"/>
              <a:cs typeface="Inter"/>
              <a:sym typeface="Inter"/>
            </a:endParaRPr>
          </a:p>
        </p:txBody>
      </p:sp>
      <p:graphicFrame>
        <p:nvGraphicFramePr>
          <p:cNvPr id="257" name="Google Shape;257;p40"/>
          <p:cNvGraphicFramePr/>
          <p:nvPr/>
        </p:nvGraphicFramePr>
        <p:xfrm>
          <a:off x="1624050" y="1105938"/>
          <a:ext cx="3000000" cy="3000000"/>
        </p:xfrm>
        <a:graphic>
          <a:graphicData uri="http://schemas.openxmlformats.org/drawingml/2006/table">
            <a:tbl>
              <a:tblPr>
                <a:solidFill>
                  <a:srgbClr val="FFFFFF"/>
                </a:solidFill>
                <a:tableStyleId>{01A635C8-9D54-4615-A83B-7E8C8C097A87}</a:tableStyleId>
              </a:tblPr>
              <a:tblGrid>
                <a:gridCol w="2181225"/>
                <a:gridCol w="4410075"/>
              </a:tblGrid>
              <a:tr h="585050">
                <a:tc>
                  <a:txBody>
                    <a:bodyPr/>
                    <a:lstStyle/>
                    <a:p>
                      <a:pPr indent="0" lvl="0" marL="0" rtl="0" algn="l">
                        <a:lnSpc>
                          <a:spcPct val="171429"/>
                        </a:lnSpc>
                        <a:spcBef>
                          <a:spcPts val="0"/>
                        </a:spcBef>
                        <a:spcAft>
                          <a:spcPts val="0"/>
                        </a:spcAft>
                        <a:buNone/>
                      </a:pPr>
                      <a:r>
                        <a:rPr b="1" lang="en" sz="1000">
                          <a:solidFill>
                            <a:srgbClr val="0D0D0D"/>
                          </a:solidFill>
                          <a:latin typeface="Inter"/>
                          <a:ea typeface="Inter"/>
                          <a:cs typeface="Inter"/>
                          <a:sym typeface="Inter"/>
                        </a:rPr>
                        <a:t>Strategy</a:t>
                      </a:r>
                      <a:endParaRPr b="1" sz="1000">
                        <a:solidFill>
                          <a:srgbClr val="0D0D0D"/>
                        </a:solidFill>
                        <a:latin typeface="Inter"/>
                        <a:ea typeface="Inter"/>
                        <a:cs typeface="Inter"/>
                        <a:sym typeface="Inter"/>
                      </a:endParaRPr>
                    </a:p>
                  </a:txBody>
                  <a:tcPr marT="91425" marB="91425"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FD7A7A"/>
                    </a:solidFill>
                  </a:tcPr>
                </a:tc>
                <a:tc>
                  <a:txBody>
                    <a:bodyPr/>
                    <a:lstStyle/>
                    <a:p>
                      <a:pPr indent="0" lvl="0" marL="0" rtl="0" algn="l">
                        <a:lnSpc>
                          <a:spcPct val="171429"/>
                        </a:lnSpc>
                        <a:spcBef>
                          <a:spcPts val="0"/>
                        </a:spcBef>
                        <a:spcAft>
                          <a:spcPts val="0"/>
                        </a:spcAft>
                        <a:buNone/>
                      </a:pPr>
                      <a:r>
                        <a:rPr b="1" lang="en" sz="1000">
                          <a:solidFill>
                            <a:srgbClr val="0D0D0D"/>
                          </a:solidFill>
                          <a:latin typeface="Inter"/>
                          <a:ea typeface="Inter"/>
                          <a:cs typeface="Inter"/>
                          <a:sym typeface="Inter"/>
                        </a:rPr>
                        <a:t>Details</a:t>
                      </a:r>
                      <a:endParaRPr b="1" sz="1000">
                        <a:solidFill>
                          <a:srgbClr val="0D0D0D"/>
                        </a:solidFill>
                        <a:latin typeface="Inter"/>
                        <a:ea typeface="Inter"/>
                        <a:cs typeface="Inter"/>
                        <a:sym typeface="Inter"/>
                      </a:endParaRPr>
                    </a:p>
                  </a:txBody>
                  <a:tcPr marT="91425" marB="91425"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FD7A7A"/>
                    </a:solidFill>
                  </a:tcPr>
                </a:tc>
              </a:tr>
              <a:tr h="585050">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Tiered Subscription</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Basic: $50/month, Pro: $150/month, Enterprise: Contact for pricing</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585050">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Freemium Model</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Free access with limited features, Upgrade: $100/month</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585050">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Annual Subscription</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Full access: $1200/year with premium support</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585050">
                <a:tc>
                  <a:txBody>
                    <a:bodyPr/>
                    <a:lstStyle/>
                    <a:p>
                      <a:pPr indent="0" lvl="0" marL="0" rtl="0" algn="l">
                        <a:lnSpc>
                          <a:spcPct val="171429"/>
                        </a:lnSpc>
                        <a:spcBef>
                          <a:spcPts val="0"/>
                        </a:spcBef>
                        <a:spcAft>
                          <a:spcPts val="0"/>
                        </a:spcAft>
                        <a:buNone/>
                      </a:pPr>
                      <a:r>
                        <a:rPr lang="en" sz="1000">
                          <a:solidFill>
                            <a:schemeClr val="lt1"/>
                          </a:solidFill>
                          <a:latin typeface="Inter"/>
                          <a:ea typeface="Inter"/>
                          <a:cs typeface="Inter"/>
                          <a:sym typeface="Inter"/>
                        </a:rPr>
                        <a:t>Competitor's Pricing (Example)</a:t>
                      </a:r>
                      <a:endParaRPr sz="1000">
                        <a:solidFill>
                          <a:schemeClr val="lt1"/>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220852"/>
                    </a:solidFill>
                  </a:tcPr>
                </a:tc>
                <a:tc>
                  <a:txBody>
                    <a:bodyPr/>
                    <a:lstStyle/>
                    <a:p>
                      <a:pPr indent="0" lvl="0" marL="0" rtl="0" algn="l">
                        <a:lnSpc>
                          <a:spcPct val="171429"/>
                        </a:lnSpc>
                        <a:spcBef>
                          <a:spcPts val="0"/>
                        </a:spcBef>
                        <a:spcAft>
                          <a:spcPts val="0"/>
                        </a:spcAft>
                        <a:buNone/>
                      </a:pPr>
                      <a:r>
                        <a:rPr lang="en" sz="1000">
                          <a:solidFill>
                            <a:schemeClr val="lt1"/>
                          </a:solidFill>
                          <a:latin typeface="Inter"/>
                          <a:ea typeface="Inter"/>
                          <a:cs typeface="Inter"/>
                          <a:sym typeface="Inter"/>
                        </a:rPr>
                        <a:t>Basic: $40/month, Pro: $120/month, Enterprise: Contact for pricing</a:t>
                      </a:r>
                      <a:endParaRPr sz="1000">
                        <a:solidFill>
                          <a:schemeClr val="lt1"/>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220852"/>
                    </a:solidFill>
                  </a:tcPr>
                </a:tc>
              </a:tr>
            </a:tbl>
          </a:graphicData>
        </a:graphic>
      </p:graphicFrame>
      <p:sp>
        <p:nvSpPr>
          <p:cNvPr id="258" name="Google Shape;258;p40"/>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sp>
        <p:nvSpPr>
          <p:cNvPr id="259" name="Google Shape;259;p40"/>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1"/>
          <p:cNvSpPr txBox="1"/>
          <p:nvPr/>
        </p:nvSpPr>
        <p:spPr>
          <a:xfrm>
            <a:off x="909525" y="138850"/>
            <a:ext cx="7158300" cy="435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SzPts val="1100"/>
              <a:buNone/>
            </a:pPr>
            <a:r>
              <a:rPr lang="en" sz="2400">
                <a:solidFill>
                  <a:srgbClr val="220852"/>
                </a:solidFill>
                <a:latin typeface="Playfair Display Black"/>
                <a:ea typeface="Playfair Display Black"/>
                <a:cs typeface="Playfair Display Black"/>
                <a:sym typeface="Playfair Display Black"/>
              </a:rPr>
              <a:t>GTM Plan </a:t>
            </a:r>
            <a:r>
              <a:rPr lang="en" sz="2400">
                <a:solidFill>
                  <a:srgbClr val="220852"/>
                </a:solidFill>
                <a:latin typeface="Playfair Display Black"/>
                <a:ea typeface="Playfair Display Black"/>
                <a:cs typeface="Playfair Display Black"/>
                <a:sym typeface="Playfair Display Black"/>
              </a:rPr>
              <a:t>Performance</a:t>
            </a:r>
            <a:r>
              <a:rPr lang="en" sz="2400">
                <a:solidFill>
                  <a:srgbClr val="220852"/>
                </a:solidFill>
                <a:latin typeface="Playfair Display Black"/>
                <a:ea typeface="Playfair Display Black"/>
                <a:cs typeface="Playfair Display Black"/>
                <a:sym typeface="Playfair Display Black"/>
              </a:rPr>
              <a:t> Metrics</a:t>
            </a:r>
            <a:endParaRPr sz="2100">
              <a:solidFill>
                <a:srgbClr val="FD625E"/>
              </a:solidFill>
              <a:latin typeface="Playfair Display Black"/>
              <a:ea typeface="Playfair Display Black"/>
              <a:cs typeface="Playfair Display Black"/>
              <a:sym typeface="Playfair Display Black"/>
            </a:endParaRPr>
          </a:p>
        </p:txBody>
      </p:sp>
      <p:sp>
        <p:nvSpPr>
          <p:cNvPr id="265" name="Google Shape;265;p41"/>
          <p:cNvSpPr txBox="1"/>
          <p:nvPr>
            <p:ph idx="12" type="sldNum"/>
          </p:nvPr>
        </p:nvSpPr>
        <p:spPr>
          <a:xfrm>
            <a:off x="86248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66" name="Google Shape;266;p41"/>
          <p:cNvGrpSpPr/>
          <p:nvPr/>
        </p:nvGrpSpPr>
        <p:grpSpPr>
          <a:xfrm>
            <a:off x="8526" y="0"/>
            <a:ext cx="606798" cy="5143502"/>
            <a:chOff x="8526" y="0"/>
            <a:chExt cx="606798" cy="5143502"/>
          </a:xfrm>
        </p:grpSpPr>
        <p:pic>
          <p:nvPicPr>
            <p:cNvPr id="267" name="Google Shape;267;p41"/>
            <p:cNvPicPr preferRelativeResize="0"/>
            <p:nvPr/>
          </p:nvPicPr>
          <p:blipFill>
            <a:blip r:embed="rId3">
              <a:alphaModFix/>
            </a:blip>
            <a:stretch>
              <a:fillRect/>
            </a:stretch>
          </p:blipFill>
          <p:spPr>
            <a:xfrm>
              <a:off x="8526" y="0"/>
              <a:ext cx="606798" cy="5143502"/>
            </a:xfrm>
            <a:prstGeom prst="rect">
              <a:avLst/>
            </a:prstGeom>
            <a:noFill/>
            <a:ln>
              <a:noFill/>
            </a:ln>
          </p:spPr>
        </p:pic>
        <p:pic>
          <p:nvPicPr>
            <p:cNvPr id="268" name="Google Shape;268;p41"/>
            <p:cNvPicPr preferRelativeResize="0"/>
            <p:nvPr/>
          </p:nvPicPr>
          <p:blipFill>
            <a:blip r:embed="rId4">
              <a:alphaModFix/>
            </a:blip>
            <a:stretch>
              <a:fillRect/>
            </a:stretch>
          </p:blipFill>
          <p:spPr>
            <a:xfrm>
              <a:off x="187200" y="255400"/>
              <a:ext cx="249425" cy="254625"/>
            </a:xfrm>
            <a:prstGeom prst="rect">
              <a:avLst/>
            </a:prstGeom>
            <a:noFill/>
            <a:ln>
              <a:noFill/>
            </a:ln>
          </p:spPr>
        </p:pic>
      </p:grpSp>
      <p:sp>
        <p:nvSpPr>
          <p:cNvPr id="269" name="Google Shape;269;p41"/>
          <p:cNvSpPr txBox="1"/>
          <p:nvPr/>
        </p:nvSpPr>
        <p:spPr>
          <a:xfrm>
            <a:off x="840475" y="4587025"/>
            <a:ext cx="7755900" cy="393600"/>
          </a:xfrm>
          <a:prstGeom prst="rect">
            <a:avLst/>
          </a:prstGeom>
          <a:noFill/>
          <a:ln>
            <a:noFill/>
          </a:ln>
        </p:spPr>
        <p:txBody>
          <a:bodyPr anchorCtr="0" anchor="t" bIns="91425" lIns="91425" spcFirstLastPara="1" rIns="91425" wrap="square" tIns="91425">
            <a:noAutofit/>
          </a:bodyPr>
          <a:lstStyle/>
          <a:p>
            <a:pPr indent="0" lvl="0" marL="457200" rtl="0" algn="ctr">
              <a:spcBef>
                <a:spcPts val="0"/>
              </a:spcBef>
              <a:spcAft>
                <a:spcPts val="0"/>
              </a:spcAft>
              <a:buNone/>
            </a:pPr>
            <a:r>
              <a:rPr i="1" lang="en" sz="800">
                <a:solidFill>
                  <a:schemeClr val="dk1"/>
                </a:solidFill>
                <a:latin typeface="Inter"/>
                <a:ea typeface="Inter"/>
                <a:cs typeface="Inter"/>
                <a:sym typeface="Inter"/>
              </a:rPr>
              <a:t>This table has dummy data &amp; information about a hypothetical company TurferSEO. TurferSEO is launching AI content generation capabilities in their existing tool that's used by large B2B companies for content creation and SEO optimisation. Use this information as an inspiration to populate content relevant to your business.</a:t>
            </a:r>
            <a:endParaRPr i="1" sz="800">
              <a:solidFill>
                <a:schemeClr val="dk1"/>
              </a:solidFill>
              <a:latin typeface="Inter"/>
              <a:ea typeface="Inter"/>
              <a:cs typeface="Inter"/>
              <a:sym typeface="Inter"/>
            </a:endParaRPr>
          </a:p>
        </p:txBody>
      </p:sp>
      <p:graphicFrame>
        <p:nvGraphicFramePr>
          <p:cNvPr id="270" name="Google Shape;270;p41"/>
          <p:cNvGraphicFramePr/>
          <p:nvPr/>
        </p:nvGraphicFramePr>
        <p:xfrm>
          <a:off x="1400625" y="1220638"/>
          <a:ext cx="3000000" cy="3000000"/>
        </p:xfrm>
        <a:graphic>
          <a:graphicData uri="http://schemas.openxmlformats.org/drawingml/2006/table">
            <a:tbl>
              <a:tblPr>
                <a:solidFill>
                  <a:srgbClr val="FFFFFF"/>
                </a:solidFill>
                <a:tableStyleId>{01A635C8-9D54-4615-A83B-7E8C8C097A87}</a:tableStyleId>
              </a:tblPr>
              <a:tblGrid>
                <a:gridCol w="1733250"/>
                <a:gridCol w="3256100"/>
                <a:gridCol w="1933625"/>
              </a:tblGrid>
              <a:tr h="314325">
                <a:tc>
                  <a:txBody>
                    <a:bodyPr/>
                    <a:lstStyle/>
                    <a:p>
                      <a:pPr indent="0" lvl="0" marL="0" rtl="0" algn="ctr">
                        <a:lnSpc>
                          <a:spcPct val="171429"/>
                        </a:lnSpc>
                        <a:spcBef>
                          <a:spcPts val="0"/>
                        </a:spcBef>
                        <a:spcAft>
                          <a:spcPts val="0"/>
                        </a:spcAft>
                        <a:buNone/>
                      </a:pPr>
                      <a:r>
                        <a:rPr b="1" lang="en" sz="950">
                          <a:solidFill>
                            <a:schemeClr val="lt1"/>
                          </a:solidFill>
                          <a:latin typeface="Inter"/>
                          <a:ea typeface="Inter"/>
                          <a:cs typeface="Inter"/>
                          <a:sym typeface="Inter"/>
                        </a:rPr>
                        <a:t>KPI</a:t>
                      </a:r>
                      <a:endParaRPr b="1" sz="950">
                        <a:solidFill>
                          <a:schemeClr val="lt1"/>
                        </a:solidFill>
                        <a:latin typeface="Inter"/>
                        <a:ea typeface="Inter"/>
                        <a:cs typeface="Inter"/>
                        <a:sym typeface="Inter"/>
                      </a:endParaRPr>
                    </a:p>
                  </a:txBody>
                  <a:tcPr marT="91425" marB="91425"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220852"/>
                    </a:solidFill>
                  </a:tcPr>
                </a:tc>
                <a:tc>
                  <a:txBody>
                    <a:bodyPr/>
                    <a:lstStyle/>
                    <a:p>
                      <a:pPr indent="0" lvl="0" marL="0" rtl="0" algn="ctr">
                        <a:lnSpc>
                          <a:spcPct val="171429"/>
                        </a:lnSpc>
                        <a:spcBef>
                          <a:spcPts val="0"/>
                        </a:spcBef>
                        <a:spcAft>
                          <a:spcPts val="0"/>
                        </a:spcAft>
                        <a:buNone/>
                      </a:pPr>
                      <a:r>
                        <a:rPr b="1" lang="en" sz="950">
                          <a:solidFill>
                            <a:schemeClr val="lt1"/>
                          </a:solidFill>
                          <a:latin typeface="Inter"/>
                          <a:ea typeface="Inter"/>
                          <a:cs typeface="Inter"/>
                          <a:sym typeface="Inter"/>
                        </a:rPr>
                        <a:t>Description</a:t>
                      </a:r>
                      <a:endParaRPr b="1" sz="950">
                        <a:solidFill>
                          <a:schemeClr val="lt1"/>
                        </a:solidFill>
                        <a:latin typeface="Inter"/>
                        <a:ea typeface="Inter"/>
                        <a:cs typeface="Inter"/>
                        <a:sym typeface="Inter"/>
                      </a:endParaRPr>
                    </a:p>
                  </a:txBody>
                  <a:tcPr marT="91425" marB="91425"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220852"/>
                    </a:solidFill>
                  </a:tcPr>
                </a:tc>
                <a:tc>
                  <a:txBody>
                    <a:bodyPr/>
                    <a:lstStyle/>
                    <a:p>
                      <a:pPr indent="0" lvl="0" marL="0" rtl="0" algn="ctr">
                        <a:lnSpc>
                          <a:spcPct val="171429"/>
                        </a:lnSpc>
                        <a:spcBef>
                          <a:spcPts val="0"/>
                        </a:spcBef>
                        <a:spcAft>
                          <a:spcPts val="0"/>
                        </a:spcAft>
                        <a:buNone/>
                      </a:pPr>
                      <a:r>
                        <a:rPr b="1" lang="en" sz="950">
                          <a:solidFill>
                            <a:schemeClr val="lt1"/>
                          </a:solidFill>
                          <a:latin typeface="Inter"/>
                          <a:ea typeface="Inter"/>
                          <a:cs typeface="Inter"/>
                          <a:sym typeface="Inter"/>
                        </a:rPr>
                        <a:t>Target Metrics</a:t>
                      </a:r>
                      <a:endParaRPr b="1" sz="950">
                        <a:solidFill>
                          <a:schemeClr val="lt1"/>
                        </a:solidFill>
                        <a:latin typeface="Inter"/>
                        <a:ea typeface="Inter"/>
                        <a:cs typeface="Inter"/>
                        <a:sym typeface="Inter"/>
                      </a:endParaRPr>
                    </a:p>
                  </a:txBody>
                  <a:tcPr marT="91425" marB="91425"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220852"/>
                    </a:solidFill>
                  </a:tcPr>
                </a:tc>
              </a:tr>
              <a:tr h="314325">
                <a:tc>
                  <a:txBody>
                    <a:bodyPr/>
                    <a:lstStyle/>
                    <a:p>
                      <a:pPr indent="0" lvl="0" marL="0" rtl="0" algn="l">
                        <a:lnSpc>
                          <a:spcPct val="171429"/>
                        </a:lnSpc>
                        <a:spcBef>
                          <a:spcPts val="0"/>
                        </a:spcBef>
                        <a:spcAft>
                          <a:spcPts val="0"/>
                        </a:spcAft>
                        <a:buNone/>
                      </a:pPr>
                      <a:r>
                        <a:rPr b="1" lang="en" sz="950">
                          <a:solidFill>
                            <a:srgbClr val="0D0D0D"/>
                          </a:solidFill>
                          <a:latin typeface="Inter"/>
                          <a:ea typeface="Inter"/>
                          <a:cs typeface="Inter"/>
                          <a:sym typeface="Inter"/>
                        </a:rPr>
                        <a:t>Sales Revenue</a:t>
                      </a:r>
                      <a:endParaRPr b="1"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950">
                          <a:solidFill>
                            <a:srgbClr val="0D0D0D"/>
                          </a:solidFill>
                          <a:latin typeface="Inter"/>
                          <a:ea typeface="Inter"/>
                          <a:cs typeface="Inter"/>
                          <a:sym typeface="Inter"/>
                        </a:rPr>
                        <a:t>Total sales income over a specific period.</a:t>
                      </a:r>
                      <a:endParaRPr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950">
                          <a:solidFill>
                            <a:srgbClr val="0D0D0D"/>
                          </a:solidFill>
                          <a:latin typeface="Inter"/>
                          <a:ea typeface="Inter"/>
                          <a:cs typeface="Inter"/>
                          <a:sym typeface="Inter"/>
                        </a:rPr>
                        <a:t>$500,000 in the first year</a:t>
                      </a:r>
                      <a:endParaRPr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542925">
                <a:tc>
                  <a:txBody>
                    <a:bodyPr/>
                    <a:lstStyle/>
                    <a:p>
                      <a:pPr indent="0" lvl="0" marL="0" rtl="0" algn="l">
                        <a:lnSpc>
                          <a:spcPct val="171429"/>
                        </a:lnSpc>
                        <a:spcBef>
                          <a:spcPts val="0"/>
                        </a:spcBef>
                        <a:spcAft>
                          <a:spcPts val="0"/>
                        </a:spcAft>
                        <a:buNone/>
                      </a:pPr>
                      <a:r>
                        <a:rPr b="1" lang="en" sz="950">
                          <a:solidFill>
                            <a:srgbClr val="0D0D0D"/>
                          </a:solidFill>
                          <a:latin typeface="Inter"/>
                          <a:ea typeface="Inter"/>
                          <a:cs typeface="Inter"/>
                          <a:sym typeface="Inter"/>
                        </a:rPr>
                        <a:t>Customer Acquisition Cost (CAC)</a:t>
                      </a:r>
                      <a:endParaRPr b="1"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71429"/>
                        </a:lnSpc>
                        <a:spcBef>
                          <a:spcPts val="0"/>
                        </a:spcBef>
                        <a:spcAft>
                          <a:spcPts val="0"/>
                        </a:spcAft>
                        <a:buNone/>
                      </a:pPr>
                      <a:r>
                        <a:rPr lang="en" sz="950">
                          <a:solidFill>
                            <a:srgbClr val="0D0D0D"/>
                          </a:solidFill>
                          <a:latin typeface="Inter"/>
                          <a:ea typeface="Inter"/>
                          <a:cs typeface="Inter"/>
                          <a:sym typeface="Inter"/>
                        </a:rPr>
                        <a:t>Total cost associated with acquiring a new customer.</a:t>
                      </a:r>
                      <a:endParaRPr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71429"/>
                        </a:lnSpc>
                        <a:spcBef>
                          <a:spcPts val="0"/>
                        </a:spcBef>
                        <a:spcAft>
                          <a:spcPts val="0"/>
                        </a:spcAft>
                        <a:buNone/>
                      </a:pPr>
                      <a:r>
                        <a:rPr lang="en" sz="950">
                          <a:solidFill>
                            <a:srgbClr val="0D0D0D"/>
                          </a:solidFill>
                          <a:latin typeface="Inter"/>
                          <a:ea typeface="Inter"/>
                          <a:cs typeface="Inter"/>
                          <a:sym typeface="Inter"/>
                        </a:rPr>
                        <a:t>Less than $200 per new customer</a:t>
                      </a:r>
                      <a:endParaRPr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542925">
                <a:tc>
                  <a:txBody>
                    <a:bodyPr/>
                    <a:lstStyle/>
                    <a:p>
                      <a:pPr indent="0" lvl="0" marL="0" rtl="0" algn="l">
                        <a:lnSpc>
                          <a:spcPct val="171429"/>
                        </a:lnSpc>
                        <a:spcBef>
                          <a:spcPts val="0"/>
                        </a:spcBef>
                        <a:spcAft>
                          <a:spcPts val="0"/>
                        </a:spcAft>
                        <a:buNone/>
                      </a:pPr>
                      <a:r>
                        <a:rPr b="1" lang="en" sz="950">
                          <a:solidFill>
                            <a:srgbClr val="0D0D0D"/>
                          </a:solidFill>
                          <a:latin typeface="Inter"/>
                          <a:ea typeface="Inter"/>
                          <a:cs typeface="Inter"/>
                          <a:sym typeface="Inter"/>
                        </a:rPr>
                        <a:t>Conversion Rate</a:t>
                      </a:r>
                      <a:endParaRPr b="1"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950">
                          <a:solidFill>
                            <a:srgbClr val="0D0D0D"/>
                          </a:solidFill>
                          <a:latin typeface="Inter"/>
                          <a:ea typeface="Inter"/>
                          <a:cs typeface="Inter"/>
                          <a:sym typeface="Inter"/>
                        </a:rPr>
                        <a:t>Percentage of leads or prospects who become customers.</a:t>
                      </a:r>
                      <a:endParaRPr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950">
                          <a:solidFill>
                            <a:srgbClr val="0D0D0D"/>
                          </a:solidFill>
                          <a:latin typeface="Inter"/>
                          <a:ea typeface="Inter"/>
                          <a:cs typeface="Inter"/>
                          <a:sym typeface="Inter"/>
                        </a:rPr>
                        <a:t>Increase to 5% within the first 6 months</a:t>
                      </a:r>
                      <a:endParaRPr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542925">
                <a:tc>
                  <a:txBody>
                    <a:bodyPr/>
                    <a:lstStyle/>
                    <a:p>
                      <a:pPr indent="0" lvl="0" marL="0" rtl="0" algn="l">
                        <a:lnSpc>
                          <a:spcPct val="171429"/>
                        </a:lnSpc>
                        <a:spcBef>
                          <a:spcPts val="0"/>
                        </a:spcBef>
                        <a:spcAft>
                          <a:spcPts val="0"/>
                        </a:spcAft>
                        <a:buNone/>
                      </a:pPr>
                      <a:r>
                        <a:rPr b="1" lang="en" sz="950">
                          <a:solidFill>
                            <a:srgbClr val="0D0D0D"/>
                          </a:solidFill>
                          <a:latin typeface="Inter"/>
                          <a:ea typeface="Inter"/>
                          <a:cs typeface="Inter"/>
                          <a:sym typeface="Inter"/>
                        </a:rPr>
                        <a:t>Churn Rate</a:t>
                      </a:r>
                      <a:endParaRPr b="1"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71429"/>
                        </a:lnSpc>
                        <a:spcBef>
                          <a:spcPts val="0"/>
                        </a:spcBef>
                        <a:spcAft>
                          <a:spcPts val="0"/>
                        </a:spcAft>
                        <a:buNone/>
                      </a:pPr>
                      <a:r>
                        <a:rPr lang="en" sz="950">
                          <a:solidFill>
                            <a:srgbClr val="0D0D0D"/>
                          </a:solidFill>
                          <a:latin typeface="Inter"/>
                          <a:ea typeface="Inter"/>
                          <a:cs typeface="Inter"/>
                          <a:sym typeface="Inter"/>
                        </a:rPr>
                        <a:t>Percentage of customers who stop using the product over a specific period.</a:t>
                      </a:r>
                      <a:endParaRPr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71429"/>
                        </a:lnSpc>
                        <a:spcBef>
                          <a:spcPts val="0"/>
                        </a:spcBef>
                        <a:spcAft>
                          <a:spcPts val="0"/>
                        </a:spcAft>
                        <a:buNone/>
                      </a:pPr>
                      <a:r>
                        <a:rPr lang="en" sz="950">
                          <a:solidFill>
                            <a:srgbClr val="0D0D0D"/>
                          </a:solidFill>
                          <a:latin typeface="Inter"/>
                          <a:ea typeface="Inter"/>
                          <a:cs typeface="Inter"/>
                          <a:sym typeface="Inter"/>
                        </a:rPr>
                        <a:t>Reduce to below 2% annually</a:t>
                      </a:r>
                      <a:endParaRPr sz="95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bl>
          </a:graphicData>
        </a:graphic>
      </p:graphicFrame>
      <p:sp>
        <p:nvSpPr>
          <p:cNvPr id="271" name="Google Shape;271;p41"/>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sp>
        <p:nvSpPr>
          <p:cNvPr id="272" name="Google Shape;272;p41"/>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2"/>
          <p:cNvSpPr txBox="1"/>
          <p:nvPr/>
        </p:nvSpPr>
        <p:spPr>
          <a:xfrm>
            <a:off x="909525" y="138850"/>
            <a:ext cx="7158300" cy="435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SzPts val="1100"/>
              <a:buNone/>
            </a:pPr>
            <a:r>
              <a:rPr lang="en" sz="2400">
                <a:solidFill>
                  <a:srgbClr val="220852"/>
                </a:solidFill>
                <a:latin typeface="Playfair Display Black"/>
                <a:ea typeface="Playfair Display Black"/>
                <a:cs typeface="Playfair Display Black"/>
                <a:sym typeface="Playfair Display Black"/>
              </a:rPr>
              <a:t>Product</a:t>
            </a:r>
            <a:r>
              <a:rPr lang="en" sz="2400">
                <a:solidFill>
                  <a:srgbClr val="220852"/>
                </a:solidFill>
                <a:latin typeface="Playfair Display Black"/>
                <a:ea typeface="Playfair Display Black"/>
                <a:cs typeface="Playfair Display Black"/>
                <a:sym typeface="Playfair Display Black"/>
              </a:rPr>
              <a:t> Roadmap </a:t>
            </a:r>
            <a:endParaRPr sz="2100">
              <a:solidFill>
                <a:srgbClr val="FD625E"/>
              </a:solidFill>
              <a:latin typeface="Playfair Display Black"/>
              <a:ea typeface="Playfair Display Black"/>
              <a:cs typeface="Playfair Display Black"/>
              <a:sym typeface="Playfair Display Black"/>
            </a:endParaRPr>
          </a:p>
        </p:txBody>
      </p:sp>
      <p:sp>
        <p:nvSpPr>
          <p:cNvPr id="278" name="Google Shape;278;p42"/>
          <p:cNvSpPr txBox="1"/>
          <p:nvPr>
            <p:ph idx="12" type="sldNum"/>
          </p:nvPr>
        </p:nvSpPr>
        <p:spPr>
          <a:xfrm>
            <a:off x="86248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79" name="Google Shape;279;p42"/>
          <p:cNvGrpSpPr/>
          <p:nvPr/>
        </p:nvGrpSpPr>
        <p:grpSpPr>
          <a:xfrm>
            <a:off x="8526" y="0"/>
            <a:ext cx="606798" cy="5143502"/>
            <a:chOff x="8526" y="0"/>
            <a:chExt cx="606798" cy="5143502"/>
          </a:xfrm>
        </p:grpSpPr>
        <p:pic>
          <p:nvPicPr>
            <p:cNvPr id="280" name="Google Shape;280;p42"/>
            <p:cNvPicPr preferRelativeResize="0"/>
            <p:nvPr/>
          </p:nvPicPr>
          <p:blipFill>
            <a:blip r:embed="rId3">
              <a:alphaModFix/>
            </a:blip>
            <a:stretch>
              <a:fillRect/>
            </a:stretch>
          </p:blipFill>
          <p:spPr>
            <a:xfrm>
              <a:off x="8526" y="0"/>
              <a:ext cx="606798" cy="5143502"/>
            </a:xfrm>
            <a:prstGeom prst="rect">
              <a:avLst/>
            </a:prstGeom>
            <a:noFill/>
            <a:ln>
              <a:noFill/>
            </a:ln>
          </p:spPr>
        </p:pic>
        <p:pic>
          <p:nvPicPr>
            <p:cNvPr id="281" name="Google Shape;281;p42"/>
            <p:cNvPicPr preferRelativeResize="0"/>
            <p:nvPr/>
          </p:nvPicPr>
          <p:blipFill>
            <a:blip r:embed="rId4">
              <a:alphaModFix/>
            </a:blip>
            <a:stretch>
              <a:fillRect/>
            </a:stretch>
          </p:blipFill>
          <p:spPr>
            <a:xfrm>
              <a:off x="187200" y="255400"/>
              <a:ext cx="249425" cy="254625"/>
            </a:xfrm>
            <a:prstGeom prst="rect">
              <a:avLst/>
            </a:prstGeom>
            <a:noFill/>
            <a:ln>
              <a:noFill/>
            </a:ln>
          </p:spPr>
        </p:pic>
      </p:grpSp>
      <p:sp>
        <p:nvSpPr>
          <p:cNvPr id="282" name="Google Shape;282;p42"/>
          <p:cNvSpPr txBox="1"/>
          <p:nvPr/>
        </p:nvSpPr>
        <p:spPr>
          <a:xfrm>
            <a:off x="840475" y="4587025"/>
            <a:ext cx="7755900" cy="393600"/>
          </a:xfrm>
          <a:prstGeom prst="rect">
            <a:avLst/>
          </a:prstGeom>
          <a:noFill/>
          <a:ln>
            <a:noFill/>
          </a:ln>
        </p:spPr>
        <p:txBody>
          <a:bodyPr anchorCtr="0" anchor="t" bIns="91425" lIns="91425" spcFirstLastPara="1" rIns="91425" wrap="square" tIns="91425">
            <a:noAutofit/>
          </a:bodyPr>
          <a:lstStyle/>
          <a:p>
            <a:pPr indent="0" lvl="0" marL="457200" rtl="0" algn="ctr">
              <a:spcBef>
                <a:spcPts val="0"/>
              </a:spcBef>
              <a:spcAft>
                <a:spcPts val="0"/>
              </a:spcAft>
              <a:buNone/>
            </a:pPr>
            <a:r>
              <a:rPr i="1" lang="en" sz="800">
                <a:solidFill>
                  <a:schemeClr val="dk1"/>
                </a:solidFill>
                <a:latin typeface="Inter"/>
                <a:ea typeface="Inter"/>
                <a:cs typeface="Inter"/>
                <a:sym typeface="Inter"/>
              </a:rPr>
              <a:t>This table has dummy data &amp; information about a hypothetical company TurferSEO. TurferSEO is launching AI content generation capabilities in their existing tool that's used by large B2B companies for content creation and SEO optimisation. Use this information as an inspiration to populate content relevant to your business.</a:t>
            </a:r>
            <a:endParaRPr i="1" sz="800">
              <a:solidFill>
                <a:schemeClr val="dk1"/>
              </a:solidFill>
              <a:latin typeface="Inter"/>
              <a:ea typeface="Inter"/>
              <a:cs typeface="Inter"/>
              <a:sym typeface="Inter"/>
            </a:endParaRPr>
          </a:p>
        </p:txBody>
      </p:sp>
      <p:graphicFrame>
        <p:nvGraphicFramePr>
          <p:cNvPr id="283" name="Google Shape;283;p42"/>
          <p:cNvGraphicFramePr/>
          <p:nvPr/>
        </p:nvGraphicFramePr>
        <p:xfrm>
          <a:off x="1302825" y="1126400"/>
          <a:ext cx="3000000" cy="3000000"/>
        </p:xfrm>
        <a:graphic>
          <a:graphicData uri="http://schemas.openxmlformats.org/drawingml/2006/table">
            <a:tbl>
              <a:tblPr>
                <a:solidFill>
                  <a:srgbClr val="FFFFFF"/>
                </a:solidFill>
                <a:tableStyleId>{01A635C8-9D54-4615-A83B-7E8C8C097A87}</a:tableStyleId>
              </a:tblPr>
              <a:tblGrid>
                <a:gridCol w="1062075"/>
                <a:gridCol w="1509800"/>
                <a:gridCol w="4633550"/>
              </a:tblGrid>
              <a:tr h="560125">
                <a:tc>
                  <a:txBody>
                    <a:bodyPr/>
                    <a:lstStyle/>
                    <a:p>
                      <a:pPr indent="0" lvl="0" marL="0" rtl="0" algn="ctr">
                        <a:lnSpc>
                          <a:spcPct val="171429"/>
                        </a:lnSpc>
                        <a:spcBef>
                          <a:spcPts val="0"/>
                        </a:spcBef>
                        <a:spcAft>
                          <a:spcPts val="0"/>
                        </a:spcAft>
                        <a:buNone/>
                      </a:pPr>
                      <a:r>
                        <a:rPr b="1" lang="en" sz="1000">
                          <a:solidFill>
                            <a:srgbClr val="0D0D0D"/>
                          </a:solidFill>
                          <a:latin typeface="Inter"/>
                          <a:ea typeface="Inter"/>
                          <a:cs typeface="Inter"/>
                          <a:sym typeface="Inter"/>
                        </a:rPr>
                        <a:t>Timeframe</a:t>
                      </a:r>
                      <a:endParaRPr b="1" sz="1000">
                        <a:solidFill>
                          <a:srgbClr val="0D0D0D"/>
                        </a:solidFill>
                        <a:latin typeface="Inter"/>
                        <a:ea typeface="Inter"/>
                        <a:cs typeface="Inter"/>
                        <a:sym typeface="Inter"/>
                      </a:endParaRPr>
                    </a:p>
                  </a:txBody>
                  <a:tcPr marT="91425" marB="91425" marR="91425" marL="91425" anchor="b">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solidFill>
                      <a:srgbClr val="FD7A7A"/>
                    </a:solidFill>
                  </a:tcPr>
                </a:tc>
                <a:tc>
                  <a:txBody>
                    <a:bodyPr/>
                    <a:lstStyle/>
                    <a:p>
                      <a:pPr indent="0" lvl="0" marL="0" rtl="0" algn="ctr">
                        <a:lnSpc>
                          <a:spcPct val="171429"/>
                        </a:lnSpc>
                        <a:spcBef>
                          <a:spcPts val="0"/>
                        </a:spcBef>
                        <a:spcAft>
                          <a:spcPts val="0"/>
                        </a:spcAft>
                        <a:buNone/>
                      </a:pPr>
                      <a:r>
                        <a:rPr b="1" lang="en" sz="1000">
                          <a:solidFill>
                            <a:srgbClr val="0D0D0D"/>
                          </a:solidFill>
                          <a:latin typeface="Inter"/>
                          <a:ea typeface="Inter"/>
                          <a:cs typeface="Inter"/>
                          <a:sym typeface="Inter"/>
                        </a:rPr>
                        <a:t>Focus Area</a:t>
                      </a:r>
                      <a:endParaRPr b="1" sz="1000">
                        <a:solidFill>
                          <a:srgbClr val="0D0D0D"/>
                        </a:solidFill>
                        <a:latin typeface="Inter"/>
                        <a:ea typeface="Inter"/>
                        <a:cs typeface="Inter"/>
                        <a:sym typeface="Inter"/>
                      </a:endParaRPr>
                    </a:p>
                  </a:txBody>
                  <a:tcPr marT="91425" marB="91425" marR="91425" marL="91425" anchor="b">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solidFill>
                      <a:srgbClr val="FD7A7A"/>
                    </a:solidFill>
                  </a:tcPr>
                </a:tc>
                <a:tc>
                  <a:txBody>
                    <a:bodyPr/>
                    <a:lstStyle/>
                    <a:p>
                      <a:pPr indent="0" lvl="0" marL="0" rtl="0" algn="ctr">
                        <a:lnSpc>
                          <a:spcPct val="171429"/>
                        </a:lnSpc>
                        <a:spcBef>
                          <a:spcPts val="0"/>
                        </a:spcBef>
                        <a:spcAft>
                          <a:spcPts val="0"/>
                        </a:spcAft>
                        <a:buNone/>
                      </a:pPr>
                      <a:r>
                        <a:rPr b="1" lang="en" sz="1000">
                          <a:solidFill>
                            <a:srgbClr val="0D0D0D"/>
                          </a:solidFill>
                          <a:latin typeface="Inter"/>
                          <a:ea typeface="Inter"/>
                          <a:cs typeface="Inter"/>
                          <a:sym typeface="Inter"/>
                        </a:rPr>
                        <a:t>Objectives &amp; Features</a:t>
                      </a:r>
                      <a:endParaRPr b="1" sz="1000">
                        <a:solidFill>
                          <a:srgbClr val="0D0D0D"/>
                        </a:solidFill>
                        <a:latin typeface="Inter"/>
                        <a:ea typeface="Inter"/>
                        <a:cs typeface="Inter"/>
                        <a:sym typeface="Inter"/>
                      </a:endParaRPr>
                    </a:p>
                  </a:txBody>
                  <a:tcPr marT="91425" marB="91425" marR="91425" marL="91425" anchor="b">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solidFill>
                      <a:srgbClr val="FD7A7A"/>
                    </a:solidFill>
                  </a:tcPr>
                </a:tc>
              </a:tr>
              <a:tr h="887475">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Months 1-3</a:t>
                      </a:r>
                      <a:endParaRPr sz="1000">
                        <a:solidFill>
                          <a:srgbClr val="0D0D0D"/>
                        </a:solidFill>
                        <a:latin typeface="Inter"/>
                        <a:ea typeface="Inter"/>
                        <a:cs typeface="Inter"/>
                        <a:sym typeface="Inter"/>
                      </a:endParaRPr>
                    </a:p>
                  </a:txBody>
                  <a:tcPr marT="91425" marB="91425" marR="91425" marL="91425" anchor="ctr">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Feature Enhancement</a:t>
                      </a:r>
                      <a:endParaRPr sz="1000">
                        <a:solidFill>
                          <a:srgbClr val="0D0D0D"/>
                        </a:solidFill>
                        <a:latin typeface="Inter"/>
                        <a:ea typeface="Inter"/>
                        <a:cs typeface="Inter"/>
                        <a:sym typeface="Inter"/>
                      </a:endParaRPr>
                    </a:p>
                  </a:txBody>
                  <a:tcPr marT="91425" marB="91425" marR="91425" marL="91425" anchor="ctr">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tcPr>
                </a:tc>
                <a:tc>
                  <a:txBody>
                    <a:bodyPr/>
                    <a:lstStyle/>
                    <a:p>
                      <a:pPr indent="-292100" lvl="0" marL="457200" rtl="0" algn="l">
                        <a:lnSpc>
                          <a:spcPct val="171429"/>
                        </a:lnSpc>
                        <a:spcBef>
                          <a:spcPts val="0"/>
                        </a:spcBef>
                        <a:spcAft>
                          <a:spcPts val="0"/>
                        </a:spcAft>
                        <a:buClr>
                          <a:srgbClr val="0D0D0D"/>
                        </a:buClr>
                        <a:buSzPts val="1000"/>
                        <a:buFont typeface="Inter"/>
                        <a:buChar char="●"/>
                      </a:pPr>
                      <a:r>
                        <a:rPr lang="en" sz="1000">
                          <a:solidFill>
                            <a:srgbClr val="0D0D0D"/>
                          </a:solidFill>
                          <a:latin typeface="Inter"/>
                          <a:ea typeface="Inter"/>
                          <a:cs typeface="Inter"/>
                          <a:sym typeface="Inter"/>
                        </a:rPr>
                        <a:t>Improve AI content generation accuracy with advanced NLP.</a:t>
                      </a:r>
                      <a:endParaRPr sz="1000">
                        <a:solidFill>
                          <a:srgbClr val="0D0D0D"/>
                        </a:solidFill>
                        <a:latin typeface="Inter"/>
                        <a:ea typeface="Inter"/>
                        <a:cs typeface="Inter"/>
                        <a:sym typeface="Inter"/>
                      </a:endParaRPr>
                    </a:p>
                    <a:p>
                      <a:pPr indent="-292100" lvl="0" marL="457200" rtl="0" algn="l">
                        <a:lnSpc>
                          <a:spcPct val="171429"/>
                        </a:lnSpc>
                        <a:spcBef>
                          <a:spcPts val="0"/>
                        </a:spcBef>
                        <a:spcAft>
                          <a:spcPts val="0"/>
                        </a:spcAft>
                        <a:buClr>
                          <a:srgbClr val="0D0D0D"/>
                        </a:buClr>
                        <a:buSzPts val="1000"/>
                        <a:buFont typeface="Inter"/>
                        <a:buChar char="●"/>
                      </a:pPr>
                      <a:r>
                        <a:rPr lang="en" sz="1000">
                          <a:solidFill>
                            <a:srgbClr val="0D0D0D"/>
                          </a:solidFill>
                          <a:latin typeface="Inter"/>
                          <a:ea typeface="Inter"/>
                          <a:cs typeface="Inter"/>
                          <a:sym typeface="Inter"/>
                        </a:rPr>
                        <a:t>Introduce content customisation for tone and style.</a:t>
                      </a:r>
                      <a:endParaRPr sz="1000">
                        <a:solidFill>
                          <a:srgbClr val="0D0D0D"/>
                        </a:solidFill>
                        <a:latin typeface="Inter"/>
                        <a:ea typeface="Inter"/>
                        <a:cs typeface="Inter"/>
                        <a:sym typeface="Inter"/>
                      </a:endParaRPr>
                    </a:p>
                  </a:txBody>
                  <a:tcPr marT="91425" marB="91425" marR="91425" marL="91425" anchor="ctr">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tcPr>
                </a:tc>
              </a:tr>
              <a:tr h="887475">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Months 4-6</a:t>
                      </a:r>
                      <a:endParaRPr sz="1000">
                        <a:solidFill>
                          <a:srgbClr val="0D0D0D"/>
                        </a:solidFill>
                        <a:latin typeface="Inter"/>
                        <a:ea typeface="Inter"/>
                        <a:cs typeface="Inter"/>
                        <a:sym typeface="Inter"/>
                      </a:endParaRPr>
                    </a:p>
                  </a:txBody>
                  <a:tcPr marT="91425" marB="91425" marR="91425" marL="91425" anchor="ctr">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Customer Experience</a:t>
                      </a:r>
                      <a:endParaRPr sz="1000">
                        <a:solidFill>
                          <a:srgbClr val="0D0D0D"/>
                        </a:solidFill>
                        <a:latin typeface="Inter"/>
                        <a:ea typeface="Inter"/>
                        <a:cs typeface="Inter"/>
                        <a:sym typeface="Inter"/>
                      </a:endParaRPr>
                    </a:p>
                  </a:txBody>
                  <a:tcPr marT="91425" marB="91425" marR="91425" marL="91425" anchor="ctr">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tcPr>
                </a:tc>
                <a:tc>
                  <a:txBody>
                    <a:bodyPr/>
                    <a:lstStyle/>
                    <a:p>
                      <a:pPr indent="-292100" lvl="0" marL="457200" rtl="0" algn="l">
                        <a:lnSpc>
                          <a:spcPct val="171429"/>
                        </a:lnSpc>
                        <a:spcBef>
                          <a:spcPts val="0"/>
                        </a:spcBef>
                        <a:spcAft>
                          <a:spcPts val="0"/>
                        </a:spcAft>
                        <a:buClr>
                          <a:srgbClr val="0D0D0D"/>
                        </a:buClr>
                        <a:buSzPts val="1000"/>
                        <a:buFont typeface="Inter"/>
                        <a:buChar char="●"/>
                      </a:pPr>
                      <a:r>
                        <a:rPr lang="en" sz="1000">
                          <a:solidFill>
                            <a:srgbClr val="0D0D0D"/>
                          </a:solidFill>
                          <a:latin typeface="Inter"/>
                          <a:ea typeface="Inter"/>
                          <a:cs typeface="Inter"/>
                          <a:sym typeface="Inter"/>
                        </a:rPr>
                        <a:t>Deploy a user feedback system for real-time input.</a:t>
                      </a:r>
                      <a:endParaRPr sz="1000">
                        <a:solidFill>
                          <a:srgbClr val="0D0D0D"/>
                        </a:solidFill>
                        <a:latin typeface="Inter"/>
                        <a:ea typeface="Inter"/>
                        <a:cs typeface="Inter"/>
                        <a:sym typeface="Inter"/>
                      </a:endParaRPr>
                    </a:p>
                    <a:p>
                      <a:pPr indent="-292100" lvl="0" marL="457200" rtl="0" algn="l">
                        <a:lnSpc>
                          <a:spcPct val="171429"/>
                        </a:lnSpc>
                        <a:spcBef>
                          <a:spcPts val="0"/>
                        </a:spcBef>
                        <a:spcAft>
                          <a:spcPts val="0"/>
                        </a:spcAft>
                        <a:buClr>
                          <a:srgbClr val="0D0D0D"/>
                        </a:buClr>
                        <a:buSzPts val="1000"/>
                        <a:buFont typeface="Inter"/>
                        <a:buChar char="●"/>
                      </a:pPr>
                      <a:r>
                        <a:rPr lang="en" sz="1000">
                          <a:solidFill>
                            <a:srgbClr val="0D0D0D"/>
                          </a:solidFill>
                          <a:latin typeface="Inter"/>
                          <a:ea typeface="Inter"/>
                          <a:cs typeface="Inter"/>
                          <a:sym typeface="Inter"/>
                        </a:rPr>
                        <a:t>Optimise UI for better navigation and workflow efficiency.</a:t>
                      </a:r>
                      <a:endParaRPr sz="1000">
                        <a:solidFill>
                          <a:srgbClr val="0D0D0D"/>
                        </a:solidFill>
                        <a:latin typeface="Inter"/>
                        <a:ea typeface="Inter"/>
                        <a:cs typeface="Inter"/>
                        <a:sym typeface="Inter"/>
                      </a:endParaRPr>
                    </a:p>
                  </a:txBody>
                  <a:tcPr marT="91425" marB="91425" marR="91425" marL="91425" anchor="ctr">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tcPr>
                </a:tc>
              </a:tr>
              <a:tr h="887475">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Months 7-9</a:t>
                      </a:r>
                      <a:endParaRPr sz="1000">
                        <a:solidFill>
                          <a:srgbClr val="0D0D0D"/>
                        </a:solidFill>
                        <a:latin typeface="Inter"/>
                        <a:ea typeface="Inter"/>
                        <a:cs typeface="Inter"/>
                        <a:sym typeface="Inter"/>
                      </a:endParaRPr>
                    </a:p>
                  </a:txBody>
                  <a:tcPr marT="91425" marB="91425" marR="91425" marL="91425" anchor="ctr">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Expansion &amp; Integration</a:t>
                      </a:r>
                      <a:endParaRPr sz="1000">
                        <a:solidFill>
                          <a:srgbClr val="0D0D0D"/>
                        </a:solidFill>
                        <a:latin typeface="Inter"/>
                        <a:ea typeface="Inter"/>
                        <a:cs typeface="Inter"/>
                        <a:sym typeface="Inter"/>
                      </a:endParaRPr>
                    </a:p>
                  </a:txBody>
                  <a:tcPr marT="91425" marB="91425" marR="91425" marL="91425" anchor="ctr">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tcPr>
                </a:tc>
                <a:tc>
                  <a:txBody>
                    <a:bodyPr/>
                    <a:lstStyle/>
                    <a:p>
                      <a:pPr indent="-292100" lvl="0" marL="457200" rtl="0" algn="l">
                        <a:lnSpc>
                          <a:spcPct val="171429"/>
                        </a:lnSpc>
                        <a:spcBef>
                          <a:spcPts val="0"/>
                        </a:spcBef>
                        <a:spcAft>
                          <a:spcPts val="0"/>
                        </a:spcAft>
                        <a:buClr>
                          <a:srgbClr val="0D0D0D"/>
                        </a:buClr>
                        <a:buSzPts val="1000"/>
                        <a:buFont typeface="Inter"/>
                        <a:buChar char="●"/>
                      </a:pPr>
                      <a:r>
                        <a:rPr lang="en" sz="1000">
                          <a:solidFill>
                            <a:srgbClr val="0D0D0D"/>
                          </a:solidFill>
                          <a:latin typeface="Inter"/>
                          <a:ea typeface="Inter"/>
                          <a:cs typeface="Inter"/>
                          <a:sym typeface="Inter"/>
                        </a:rPr>
                        <a:t>Expand language support with 5 additional languages.</a:t>
                      </a:r>
                      <a:endParaRPr sz="1000">
                        <a:solidFill>
                          <a:srgbClr val="0D0D0D"/>
                        </a:solidFill>
                        <a:latin typeface="Inter"/>
                        <a:ea typeface="Inter"/>
                        <a:cs typeface="Inter"/>
                        <a:sym typeface="Inter"/>
                      </a:endParaRPr>
                    </a:p>
                    <a:p>
                      <a:pPr indent="-292100" lvl="0" marL="457200" rtl="0" algn="l">
                        <a:lnSpc>
                          <a:spcPct val="171429"/>
                        </a:lnSpc>
                        <a:spcBef>
                          <a:spcPts val="0"/>
                        </a:spcBef>
                        <a:spcAft>
                          <a:spcPts val="0"/>
                        </a:spcAft>
                        <a:buClr>
                          <a:srgbClr val="0D0D0D"/>
                        </a:buClr>
                        <a:buSzPts val="1000"/>
                        <a:buFont typeface="Inter"/>
                        <a:buChar char="●"/>
                      </a:pPr>
                      <a:r>
                        <a:rPr lang="en" sz="1000">
                          <a:solidFill>
                            <a:srgbClr val="0D0D0D"/>
                          </a:solidFill>
                          <a:latin typeface="Inter"/>
                          <a:ea typeface="Inter"/>
                          <a:cs typeface="Inter"/>
                          <a:sym typeface="Inter"/>
                        </a:rPr>
                        <a:t>Integrate with leading social media management tools.</a:t>
                      </a:r>
                      <a:endParaRPr sz="1000">
                        <a:solidFill>
                          <a:srgbClr val="0D0D0D"/>
                        </a:solidFill>
                        <a:latin typeface="Inter"/>
                        <a:ea typeface="Inter"/>
                        <a:cs typeface="Inter"/>
                        <a:sym typeface="Inter"/>
                      </a:endParaRPr>
                    </a:p>
                  </a:txBody>
                  <a:tcPr marT="91425" marB="91425" marR="91425" marL="91425" anchor="ctr">
                    <a:lnL cap="flat" cmpd="sng" w="9525">
                      <a:solidFill>
                        <a:srgbClr val="E3E3E3"/>
                      </a:solidFill>
                      <a:prstDash val="solid"/>
                      <a:round/>
                      <a:headEnd len="sm" w="sm" type="none"/>
                      <a:tailEnd len="sm" w="sm" type="none"/>
                    </a:lnL>
                    <a:lnR cap="flat" cmpd="sng" w="9525">
                      <a:solidFill>
                        <a:srgbClr val="E3E3E3"/>
                      </a:solidFill>
                      <a:prstDash val="solid"/>
                      <a:round/>
                      <a:headEnd len="sm" w="sm" type="none"/>
                      <a:tailEnd len="sm" w="sm" type="none"/>
                    </a:lnR>
                    <a:lnT cap="flat" cmpd="sng" w="9525">
                      <a:solidFill>
                        <a:srgbClr val="E3E3E3"/>
                      </a:solidFill>
                      <a:prstDash val="solid"/>
                      <a:round/>
                      <a:headEnd len="sm" w="sm" type="none"/>
                      <a:tailEnd len="sm" w="sm" type="none"/>
                    </a:lnT>
                    <a:lnB cap="flat" cmpd="sng" w="9525">
                      <a:solidFill>
                        <a:srgbClr val="E3E3E3"/>
                      </a:solidFill>
                      <a:prstDash val="solid"/>
                      <a:round/>
                      <a:headEnd len="sm" w="sm" type="none"/>
                      <a:tailEnd len="sm" w="sm" type="none"/>
                    </a:lnB>
                  </a:tcPr>
                </a:tc>
              </a:tr>
            </a:tbl>
          </a:graphicData>
        </a:graphic>
      </p:graphicFrame>
      <p:sp>
        <p:nvSpPr>
          <p:cNvPr id="284" name="Google Shape;284;p42"/>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sp>
        <p:nvSpPr>
          <p:cNvPr id="285" name="Google Shape;285;p42"/>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91" name="Google Shape;291;p43"/>
          <p:cNvPicPr preferRelativeResize="0"/>
          <p:nvPr/>
        </p:nvPicPr>
        <p:blipFill>
          <a:blip r:embed="rId3">
            <a:alphaModFix/>
          </a:blip>
          <a:stretch>
            <a:fillRect/>
          </a:stretch>
        </p:blipFill>
        <p:spPr>
          <a:xfrm>
            <a:off x="0" y="-44650"/>
            <a:ext cx="9144003" cy="523280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2" name="Shape 132"/>
        <p:cNvGrpSpPr/>
        <p:nvPr/>
      </p:nvGrpSpPr>
      <p:grpSpPr>
        <a:xfrm>
          <a:off x="0" y="0"/>
          <a:ext cx="0" cy="0"/>
          <a:chOff x="0" y="0"/>
          <a:chExt cx="0" cy="0"/>
        </a:xfrm>
      </p:grpSpPr>
      <p:sp>
        <p:nvSpPr>
          <p:cNvPr id="133" name="Google Shape;133;p31"/>
          <p:cNvSpPr/>
          <p:nvPr/>
        </p:nvSpPr>
        <p:spPr>
          <a:xfrm>
            <a:off x="615325" y="0"/>
            <a:ext cx="4555800" cy="5143500"/>
          </a:xfrm>
          <a:prstGeom prst="rect">
            <a:avLst/>
          </a:prstGeom>
          <a:solidFill>
            <a:srgbClr val="F9FA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31"/>
          <p:cNvSpPr txBox="1"/>
          <p:nvPr/>
        </p:nvSpPr>
        <p:spPr>
          <a:xfrm>
            <a:off x="923275" y="255400"/>
            <a:ext cx="4248000" cy="9288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 sz="3000">
                <a:solidFill>
                  <a:srgbClr val="26004B"/>
                </a:solidFill>
                <a:latin typeface="Playfair Display Black"/>
                <a:ea typeface="Playfair Display Black"/>
                <a:cs typeface="Playfair Display Black"/>
                <a:sym typeface="Playfair Display Black"/>
              </a:rPr>
              <a:t>What’s in this template…</a:t>
            </a:r>
            <a:endParaRPr sz="3000">
              <a:solidFill>
                <a:srgbClr val="26004B"/>
              </a:solidFill>
              <a:latin typeface="Playfair Display Black"/>
              <a:ea typeface="Playfair Display Black"/>
              <a:cs typeface="Playfair Display Black"/>
              <a:sym typeface="Playfair Display Black"/>
            </a:endParaRPr>
          </a:p>
        </p:txBody>
      </p:sp>
      <p:sp>
        <p:nvSpPr>
          <p:cNvPr id="135" name="Google Shape;135;p31"/>
          <p:cNvSpPr txBox="1"/>
          <p:nvPr/>
        </p:nvSpPr>
        <p:spPr>
          <a:xfrm>
            <a:off x="5375775" y="1019400"/>
            <a:ext cx="3502800" cy="3643800"/>
          </a:xfrm>
          <a:prstGeom prst="rect">
            <a:avLst/>
          </a:prstGeom>
          <a:noFill/>
          <a:ln>
            <a:noFill/>
          </a:ln>
        </p:spPr>
        <p:txBody>
          <a:bodyPr anchorCtr="0" anchor="t" bIns="121900" lIns="121900" spcFirstLastPara="1" rIns="121900" wrap="square" tIns="121900">
            <a:noAutofit/>
          </a:bodyPr>
          <a:lstStyle/>
          <a:p>
            <a:pPr indent="-311150" lvl="0" marL="457200" rtl="0" algn="l">
              <a:lnSpc>
                <a:spcPct val="150000"/>
              </a:lnSpc>
              <a:spcBef>
                <a:spcPts val="0"/>
              </a:spcBef>
              <a:spcAft>
                <a:spcPts val="0"/>
              </a:spcAft>
              <a:buClr>
                <a:srgbClr val="FD7A7A"/>
              </a:buClr>
              <a:buSzPts val="1300"/>
              <a:buFont typeface="Inter Medium"/>
              <a:buChar char="◉"/>
            </a:pPr>
            <a:r>
              <a:rPr lang="en" sz="1300" u="sng">
                <a:solidFill>
                  <a:srgbClr val="FD7A7A"/>
                </a:solidFill>
                <a:latin typeface="Inter Medium"/>
                <a:ea typeface="Inter Medium"/>
                <a:cs typeface="Inter Medium"/>
                <a:sym typeface="Inter Medium"/>
                <a:hlinkClick action="ppaction://hlinksldjump" r:id="rId3">
                  <a:extLst>
                    <a:ext uri="{A12FA001-AC4F-418D-AE19-62706E023703}">
                      <ahyp:hlinkClr val="tx"/>
                    </a:ext>
                  </a:extLst>
                </a:hlinkClick>
              </a:rPr>
              <a:t>Business Goals</a:t>
            </a:r>
            <a:endParaRPr sz="1300">
              <a:solidFill>
                <a:srgbClr val="FD7A7A"/>
              </a:solidFill>
              <a:latin typeface="Inter Medium"/>
              <a:ea typeface="Inter Medium"/>
              <a:cs typeface="Inter Medium"/>
              <a:sym typeface="Inter Medium"/>
            </a:endParaRPr>
          </a:p>
          <a:p>
            <a:pPr indent="-311150" lvl="0" marL="457200" rtl="0" algn="l">
              <a:lnSpc>
                <a:spcPct val="150000"/>
              </a:lnSpc>
              <a:spcBef>
                <a:spcPts val="0"/>
              </a:spcBef>
              <a:spcAft>
                <a:spcPts val="0"/>
              </a:spcAft>
              <a:buClr>
                <a:srgbClr val="FD7A7A"/>
              </a:buClr>
              <a:buSzPts val="1300"/>
              <a:buFont typeface="Inter Medium"/>
              <a:buChar char="◉"/>
            </a:pPr>
            <a:r>
              <a:rPr lang="en" sz="1300" u="sng">
                <a:solidFill>
                  <a:srgbClr val="FD7A7A"/>
                </a:solidFill>
                <a:latin typeface="Inter Medium"/>
                <a:ea typeface="Inter Medium"/>
                <a:cs typeface="Inter Medium"/>
                <a:sym typeface="Inter Medium"/>
                <a:hlinkClick action="ppaction://hlinksldjump" r:id="rId4">
                  <a:extLst>
                    <a:ext uri="{A12FA001-AC4F-418D-AE19-62706E023703}">
                      <ahyp:hlinkClr val="tx"/>
                    </a:ext>
                  </a:extLst>
                </a:hlinkClick>
              </a:rPr>
              <a:t>Ideal Customer Profile</a:t>
            </a:r>
            <a:endParaRPr sz="1300">
              <a:solidFill>
                <a:srgbClr val="FD7A7A"/>
              </a:solidFill>
              <a:latin typeface="Inter Medium"/>
              <a:ea typeface="Inter Medium"/>
              <a:cs typeface="Inter Medium"/>
              <a:sym typeface="Inter Medium"/>
            </a:endParaRPr>
          </a:p>
          <a:p>
            <a:pPr indent="-311150" lvl="0" marL="457200" rtl="0" algn="l">
              <a:lnSpc>
                <a:spcPct val="150000"/>
              </a:lnSpc>
              <a:spcBef>
                <a:spcPts val="0"/>
              </a:spcBef>
              <a:spcAft>
                <a:spcPts val="0"/>
              </a:spcAft>
              <a:buClr>
                <a:srgbClr val="FD7A7A"/>
              </a:buClr>
              <a:buSzPts val="1300"/>
              <a:buFont typeface="Inter Medium"/>
              <a:buChar char="◉"/>
            </a:pPr>
            <a:r>
              <a:rPr lang="en" sz="1300" u="sng">
                <a:solidFill>
                  <a:srgbClr val="FD7A7A"/>
                </a:solidFill>
                <a:latin typeface="Inter Medium"/>
                <a:ea typeface="Inter Medium"/>
                <a:cs typeface="Inter Medium"/>
                <a:sym typeface="Inter Medium"/>
                <a:hlinkClick action="ppaction://hlinksldjump" r:id="rId5">
                  <a:extLst>
                    <a:ext uri="{A12FA001-AC4F-418D-AE19-62706E023703}">
                      <ahyp:hlinkClr val="tx"/>
                    </a:ext>
                  </a:extLst>
                </a:hlinkClick>
              </a:rPr>
              <a:t>Buyer Journey Identification</a:t>
            </a:r>
            <a:endParaRPr sz="1300">
              <a:solidFill>
                <a:srgbClr val="FD7A7A"/>
              </a:solidFill>
              <a:latin typeface="Inter Medium"/>
              <a:ea typeface="Inter Medium"/>
              <a:cs typeface="Inter Medium"/>
              <a:sym typeface="Inter Medium"/>
            </a:endParaRPr>
          </a:p>
          <a:p>
            <a:pPr indent="-311150" lvl="0" marL="457200" rtl="0" algn="l">
              <a:lnSpc>
                <a:spcPct val="150000"/>
              </a:lnSpc>
              <a:spcBef>
                <a:spcPts val="0"/>
              </a:spcBef>
              <a:spcAft>
                <a:spcPts val="0"/>
              </a:spcAft>
              <a:buClr>
                <a:srgbClr val="FD7A7A"/>
              </a:buClr>
              <a:buSzPts val="1300"/>
              <a:buFont typeface="Inter Medium"/>
              <a:buChar char="◉"/>
            </a:pPr>
            <a:r>
              <a:rPr lang="en" sz="1300" u="sng">
                <a:solidFill>
                  <a:srgbClr val="FD7A7A"/>
                </a:solidFill>
                <a:latin typeface="Inter Medium"/>
                <a:ea typeface="Inter Medium"/>
                <a:cs typeface="Inter Medium"/>
                <a:sym typeface="Inter Medium"/>
                <a:hlinkClick action="ppaction://hlinksldjump" r:id="rId6">
                  <a:extLst>
                    <a:ext uri="{A12FA001-AC4F-418D-AE19-62706E023703}">
                      <ahyp:hlinkClr val="tx"/>
                    </a:ext>
                  </a:extLst>
                </a:hlinkClick>
              </a:rPr>
              <a:t>Competitive Analysis</a:t>
            </a:r>
            <a:endParaRPr sz="1300">
              <a:solidFill>
                <a:srgbClr val="FD7A7A"/>
              </a:solidFill>
              <a:latin typeface="Inter Medium"/>
              <a:ea typeface="Inter Medium"/>
              <a:cs typeface="Inter Medium"/>
              <a:sym typeface="Inter Medium"/>
            </a:endParaRPr>
          </a:p>
          <a:p>
            <a:pPr indent="-311150" lvl="0" marL="457200" rtl="0" algn="l">
              <a:lnSpc>
                <a:spcPct val="150000"/>
              </a:lnSpc>
              <a:spcBef>
                <a:spcPts val="0"/>
              </a:spcBef>
              <a:spcAft>
                <a:spcPts val="0"/>
              </a:spcAft>
              <a:buClr>
                <a:srgbClr val="FD7A7A"/>
              </a:buClr>
              <a:buSzPts val="1300"/>
              <a:buFont typeface="Inter Medium"/>
              <a:buChar char="◉"/>
            </a:pPr>
            <a:r>
              <a:rPr lang="en" sz="1300" u="sng">
                <a:solidFill>
                  <a:srgbClr val="FD7A7A"/>
                </a:solidFill>
                <a:latin typeface="Inter Medium"/>
                <a:ea typeface="Inter Medium"/>
                <a:cs typeface="Inter Medium"/>
                <a:sym typeface="Inter Medium"/>
                <a:hlinkClick action="ppaction://hlinksldjump" r:id="rId7">
                  <a:extLst>
                    <a:ext uri="{A12FA001-AC4F-418D-AE19-62706E023703}">
                      <ahyp:hlinkClr val="tx"/>
                    </a:ext>
                  </a:extLst>
                </a:hlinkClick>
              </a:rPr>
              <a:t>Go-to-Market Messaging</a:t>
            </a:r>
            <a:endParaRPr sz="1300">
              <a:solidFill>
                <a:srgbClr val="FD7A7A"/>
              </a:solidFill>
              <a:latin typeface="Inter Medium"/>
              <a:ea typeface="Inter Medium"/>
              <a:cs typeface="Inter Medium"/>
              <a:sym typeface="Inter Medium"/>
            </a:endParaRPr>
          </a:p>
          <a:p>
            <a:pPr indent="-311150" lvl="0" marL="457200" rtl="0" algn="l">
              <a:lnSpc>
                <a:spcPct val="150000"/>
              </a:lnSpc>
              <a:spcBef>
                <a:spcPts val="0"/>
              </a:spcBef>
              <a:spcAft>
                <a:spcPts val="0"/>
              </a:spcAft>
              <a:buClr>
                <a:srgbClr val="FD7A7A"/>
              </a:buClr>
              <a:buSzPts val="1300"/>
              <a:buFont typeface="Inter Medium"/>
              <a:buChar char="◉"/>
            </a:pPr>
            <a:r>
              <a:rPr lang="en" sz="1300" u="sng">
                <a:solidFill>
                  <a:srgbClr val="FD7A7A"/>
                </a:solidFill>
                <a:latin typeface="Inter Medium"/>
                <a:ea typeface="Inter Medium"/>
                <a:cs typeface="Inter Medium"/>
                <a:sym typeface="Inter Medium"/>
                <a:hlinkClick action="ppaction://hlinksldjump" r:id="rId8">
                  <a:extLst>
                    <a:ext uri="{A12FA001-AC4F-418D-AE19-62706E023703}">
                      <ahyp:hlinkClr val="tx"/>
                    </a:ext>
                  </a:extLst>
                </a:hlinkClick>
              </a:rPr>
              <a:t>Sales &amp; Marketing Channel Strategy</a:t>
            </a:r>
            <a:endParaRPr sz="1300">
              <a:solidFill>
                <a:srgbClr val="FD7A7A"/>
              </a:solidFill>
              <a:latin typeface="Inter Medium"/>
              <a:ea typeface="Inter Medium"/>
              <a:cs typeface="Inter Medium"/>
              <a:sym typeface="Inter Medium"/>
            </a:endParaRPr>
          </a:p>
          <a:p>
            <a:pPr indent="-311150" lvl="0" marL="457200" rtl="0" algn="l">
              <a:lnSpc>
                <a:spcPct val="150000"/>
              </a:lnSpc>
              <a:spcBef>
                <a:spcPts val="0"/>
              </a:spcBef>
              <a:spcAft>
                <a:spcPts val="0"/>
              </a:spcAft>
              <a:buClr>
                <a:srgbClr val="FD7A7A"/>
              </a:buClr>
              <a:buSzPts val="1300"/>
              <a:buFont typeface="Inter Medium"/>
              <a:buChar char="◉"/>
            </a:pPr>
            <a:r>
              <a:rPr lang="en" sz="1300" u="sng">
                <a:solidFill>
                  <a:srgbClr val="FD7A7A"/>
                </a:solidFill>
                <a:latin typeface="Inter Medium"/>
                <a:ea typeface="Inter Medium"/>
                <a:cs typeface="Inter Medium"/>
                <a:sym typeface="Inter Medium"/>
                <a:hlinkClick>
                  <a:extLst>
                    <a:ext uri="{A12FA001-AC4F-418D-AE19-62706E023703}">
                      <ahyp:hlinkClr val="tx"/>
                    </a:ext>
                  </a:extLst>
                </a:hlinkClick>
              </a:rPr>
              <a:t>Launch Activities</a:t>
            </a:r>
            <a:endParaRPr sz="1300">
              <a:solidFill>
                <a:srgbClr val="FD7A7A"/>
              </a:solidFill>
              <a:latin typeface="Inter Medium"/>
              <a:ea typeface="Inter Medium"/>
              <a:cs typeface="Inter Medium"/>
              <a:sym typeface="Inter Medium"/>
            </a:endParaRPr>
          </a:p>
          <a:p>
            <a:pPr indent="-311150" lvl="0" marL="457200" rtl="0" algn="l">
              <a:lnSpc>
                <a:spcPct val="150000"/>
              </a:lnSpc>
              <a:spcBef>
                <a:spcPts val="0"/>
              </a:spcBef>
              <a:spcAft>
                <a:spcPts val="0"/>
              </a:spcAft>
              <a:buClr>
                <a:srgbClr val="FD7A7A"/>
              </a:buClr>
              <a:buSzPts val="1300"/>
              <a:buFont typeface="Inter Medium"/>
              <a:buChar char="◉"/>
            </a:pPr>
            <a:r>
              <a:rPr lang="en" sz="1300" u="sng">
                <a:solidFill>
                  <a:srgbClr val="FD7A7A"/>
                </a:solidFill>
                <a:latin typeface="Inter Medium"/>
                <a:ea typeface="Inter Medium"/>
                <a:cs typeface="Inter Medium"/>
                <a:sym typeface="Inter Medium"/>
                <a:hlinkClick action="ppaction://hlinksldjump" r:id="rId9">
                  <a:extLst>
                    <a:ext uri="{A12FA001-AC4F-418D-AE19-62706E023703}">
                      <ahyp:hlinkClr val="tx"/>
                    </a:ext>
                  </a:extLst>
                </a:hlinkClick>
              </a:rPr>
              <a:t>Pricing Strategy</a:t>
            </a:r>
            <a:endParaRPr sz="1300">
              <a:solidFill>
                <a:srgbClr val="FD7A7A"/>
              </a:solidFill>
              <a:latin typeface="Inter Medium"/>
              <a:ea typeface="Inter Medium"/>
              <a:cs typeface="Inter Medium"/>
              <a:sym typeface="Inter Medium"/>
            </a:endParaRPr>
          </a:p>
          <a:p>
            <a:pPr indent="-311150" lvl="0" marL="457200" rtl="0" algn="l">
              <a:lnSpc>
                <a:spcPct val="150000"/>
              </a:lnSpc>
              <a:spcBef>
                <a:spcPts val="0"/>
              </a:spcBef>
              <a:spcAft>
                <a:spcPts val="0"/>
              </a:spcAft>
              <a:buClr>
                <a:srgbClr val="FD7A7A"/>
              </a:buClr>
              <a:buSzPts val="1300"/>
              <a:buFont typeface="Inter Medium"/>
              <a:buChar char="◉"/>
            </a:pPr>
            <a:r>
              <a:rPr lang="en" sz="1300" u="sng">
                <a:solidFill>
                  <a:srgbClr val="FD7A7A"/>
                </a:solidFill>
                <a:latin typeface="Inter Medium"/>
                <a:ea typeface="Inter Medium"/>
                <a:cs typeface="Inter Medium"/>
                <a:sym typeface="Inter Medium"/>
                <a:hlinkClick action="ppaction://hlinksldjump" r:id="rId10">
                  <a:extLst>
                    <a:ext uri="{A12FA001-AC4F-418D-AE19-62706E023703}">
                      <ahyp:hlinkClr val="tx"/>
                    </a:ext>
                  </a:extLst>
                </a:hlinkClick>
              </a:rPr>
              <a:t>Performance Metrics</a:t>
            </a:r>
            <a:endParaRPr sz="1300">
              <a:solidFill>
                <a:srgbClr val="FD7A7A"/>
              </a:solidFill>
              <a:latin typeface="Inter Medium"/>
              <a:ea typeface="Inter Medium"/>
              <a:cs typeface="Inter Medium"/>
              <a:sym typeface="Inter Medium"/>
            </a:endParaRPr>
          </a:p>
          <a:p>
            <a:pPr indent="-311150" lvl="0" marL="457200" rtl="0" algn="l">
              <a:lnSpc>
                <a:spcPct val="150000"/>
              </a:lnSpc>
              <a:spcBef>
                <a:spcPts val="0"/>
              </a:spcBef>
              <a:spcAft>
                <a:spcPts val="0"/>
              </a:spcAft>
              <a:buClr>
                <a:srgbClr val="FD7A7A"/>
              </a:buClr>
              <a:buSzPts val="1300"/>
              <a:buFont typeface="Inter Medium"/>
              <a:buChar char="◉"/>
            </a:pPr>
            <a:r>
              <a:rPr lang="en" sz="1300" u="sng">
                <a:solidFill>
                  <a:srgbClr val="FD7A7A"/>
                </a:solidFill>
                <a:latin typeface="Inter Medium"/>
                <a:ea typeface="Inter Medium"/>
                <a:cs typeface="Inter Medium"/>
                <a:sym typeface="Inter Medium"/>
                <a:hlinkClick action="ppaction://hlinksldjump" r:id="rId11">
                  <a:extLst>
                    <a:ext uri="{A12FA001-AC4F-418D-AE19-62706E023703}">
                      <ahyp:hlinkClr val="tx"/>
                    </a:ext>
                  </a:extLst>
                </a:hlinkClick>
              </a:rPr>
              <a:t>Product Roadmap</a:t>
            </a:r>
            <a:endParaRPr sz="1300">
              <a:solidFill>
                <a:srgbClr val="FD7A7A"/>
              </a:solidFill>
              <a:latin typeface="Inter Medium"/>
              <a:ea typeface="Inter Medium"/>
              <a:cs typeface="Inter Medium"/>
              <a:sym typeface="Inter Medium"/>
            </a:endParaRPr>
          </a:p>
          <a:p>
            <a:pPr indent="0" lvl="0" marL="0" rtl="0" algn="l">
              <a:lnSpc>
                <a:spcPct val="150000"/>
              </a:lnSpc>
              <a:spcBef>
                <a:spcPts val="0"/>
              </a:spcBef>
              <a:spcAft>
                <a:spcPts val="0"/>
              </a:spcAft>
              <a:buNone/>
            </a:pPr>
            <a:r>
              <a:t/>
            </a:r>
            <a:endParaRPr sz="900">
              <a:solidFill>
                <a:srgbClr val="26004B"/>
              </a:solidFill>
              <a:latin typeface="Inter Medium"/>
              <a:ea typeface="Inter Medium"/>
              <a:cs typeface="Inter Medium"/>
              <a:sym typeface="Inter Medium"/>
            </a:endParaRPr>
          </a:p>
        </p:txBody>
      </p:sp>
      <p:pic>
        <p:nvPicPr>
          <p:cNvPr id="136" name="Google Shape;136;p31"/>
          <p:cNvPicPr preferRelativeResize="0"/>
          <p:nvPr/>
        </p:nvPicPr>
        <p:blipFill>
          <a:blip r:embed="rId12">
            <a:alphaModFix/>
          </a:blip>
          <a:stretch>
            <a:fillRect/>
          </a:stretch>
        </p:blipFill>
        <p:spPr>
          <a:xfrm>
            <a:off x="831400" y="646400"/>
            <a:ext cx="4047126" cy="4017499"/>
          </a:xfrm>
          <a:prstGeom prst="rect">
            <a:avLst/>
          </a:prstGeom>
          <a:noFill/>
          <a:ln>
            <a:noFill/>
          </a:ln>
        </p:spPr>
      </p:pic>
      <p:pic>
        <p:nvPicPr>
          <p:cNvPr id="137" name="Google Shape;137;p31"/>
          <p:cNvPicPr preferRelativeResize="0"/>
          <p:nvPr/>
        </p:nvPicPr>
        <p:blipFill>
          <a:blip r:embed="rId13">
            <a:alphaModFix/>
          </a:blip>
          <a:stretch>
            <a:fillRect/>
          </a:stretch>
        </p:blipFill>
        <p:spPr>
          <a:xfrm>
            <a:off x="8526" y="0"/>
            <a:ext cx="606798" cy="5143502"/>
          </a:xfrm>
          <a:prstGeom prst="rect">
            <a:avLst/>
          </a:prstGeom>
          <a:noFill/>
          <a:ln>
            <a:noFill/>
          </a:ln>
        </p:spPr>
      </p:pic>
      <p:sp>
        <p:nvSpPr>
          <p:cNvPr id="138" name="Google Shape;138;p31"/>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Maven Pro Medium"/>
                <a:ea typeface="Maven Pro Medium"/>
                <a:cs typeface="Maven Pro Medium"/>
                <a:sym typeface="Maven Pro Medium"/>
              </a:rPr>
              <a:t>Go-to-Market Strategy Template</a:t>
            </a:r>
            <a:endParaRPr sz="1100">
              <a:solidFill>
                <a:srgbClr val="676A80"/>
              </a:solidFill>
              <a:latin typeface="Maven Pro Medium"/>
              <a:ea typeface="Maven Pro Medium"/>
              <a:cs typeface="Maven Pro Medium"/>
              <a:sym typeface="Maven Pro Medium"/>
            </a:endParaRPr>
          </a:p>
        </p:txBody>
      </p:sp>
      <p:pic>
        <p:nvPicPr>
          <p:cNvPr id="139" name="Google Shape;139;p31"/>
          <p:cNvPicPr preferRelativeResize="0"/>
          <p:nvPr/>
        </p:nvPicPr>
        <p:blipFill>
          <a:blip r:embed="rId14">
            <a:alphaModFix/>
          </a:blip>
          <a:stretch>
            <a:fillRect/>
          </a:stretch>
        </p:blipFill>
        <p:spPr>
          <a:xfrm>
            <a:off x="187200" y="255400"/>
            <a:ext cx="249425" cy="254625"/>
          </a:xfrm>
          <a:prstGeom prst="rect">
            <a:avLst/>
          </a:prstGeom>
          <a:noFill/>
          <a:ln>
            <a:noFill/>
          </a:ln>
        </p:spPr>
      </p:pic>
      <p:sp>
        <p:nvSpPr>
          <p:cNvPr id="140" name="Google Shape;140;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solidFill>
                <a:srgbClr val="676A80"/>
              </a:solidFill>
              <a:latin typeface="Maven Pro Medium"/>
              <a:ea typeface="Maven Pro Medium"/>
              <a:cs typeface="Maven Pro Medium"/>
              <a:sym typeface="Maven Pro Medium"/>
            </a:endParaRPr>
          </a:p>
        </p:txBody>
      </p:sp>
      <p:sp>
        <p:nvSpPr>
          <p:cNvPr id="141" name="Google Shape;141;p31"/>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5" name="Shape 145"/>
        <p:cNvGrpSpPr/>
        <p:nvPr/>
      </p:nvGrpSpPr>
      <p:grpSpPr>
        <a:xfrm>
          <a:off x="0" y="0"/>
          <a:ext cx="0" cy="0"/>
          <a:chOff x="0" y="0"/>
          <a:chExt cx="0" cy="0"/>
        </a:xfrm>
      </p:grpSpPr>
      <p:sp>
        <p:nvSpPr>
          <p:cNvPr id="146" name="Google Shape;146;p32"/>
          <p:cNvSpPr/>
          <p:nvPr/>
        </p:nvSpPr>
        <p:spPr>
          <a:xfrm>
            <a:off x="615325" y="0"/>
            <a:ext cx="8528700" cy="5143500"/>
          </a:xfrm>
          <a:prstGeom prst="rect">
            <a:avLst/>
          </a:prstGeom>
          <a:solidFill>
            <a:srgbClr val="2208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32"/>
          <p:cNvSpPr txBox="1"/>
          <p:nvPr/>
        </p:nvSpPr>
        <p:spPr>
          <a:xfrm>
            <a:off x="915650" y="255400"/>
            <a:ext cx="5934600" cy="533700"/>
          </a:xfrm>
          <a:prstGeom prst="rect">
            <a:avLst/>
          </a:prstGeom>
          <a:solidFill>
            <a:srgbClr val="220852"/>
          </a:solid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 sz="3000">
                <a:solidFill>
                  <a:schemeClr val="lt1"/>
                </a:solidFill>
                <a:latin typeface="Playfair Display Black"/>
                <a:ea typeface="Playfair Display Black"/>
                <a:cs typeface="Playfair Display Black"/>
                <a:sym typeface="Playfair Display Black"/>
              </a:rPr>
              <a:t>How to best use this template…</a:t>
            </a:r>
            <a:endParaRPr sz="3000">
              <a:solidFill>
                <a:schemeClr val="lt1"/>
              </a:solidFill>
              <a:latin typeface="Playfair Display Black"/>
              <a:ea typeface="Playfair Display Black"/>
              <a:cs typeface="Playfair Display Black"/>
              <a:sym typeface="Playfair Display Black"/>
            </a:endParaRPr>
          </a:p>
        </p:txBody>
      </p:sp>
      <p:pic>
        <p:nvPicPr>
          <p:cNvPr id="148" name="Google Shape;148;p32"/>
          <p:cNvPicPr preferRelativeResize="0"/>
          <p:nvPr/>
        </p:nvPicPr>
        <p:blipFill>
          <a:blip r:embed="rId3">
            <a:alphaModFix/>
          </a:blip>
          <a:stretch>
            <a:fillRect/>
          </a:stretch>
        </p:blipFill>
        <p:spPr>
          <a:xfrm>
            <a:off x="8526" y="0"/>
            <a:ext cx="606798" cy="5143502"/>
          </a:xfrm>
          <a:prstGeom prst="rect">
            <a:avLst/>
          </a:prstGeom>
          <a:noFill/>
          <a:ln>
            <a:noFill/>
          </a:ln>
        </p:spPr>
      </p:pic>
      <p:sp>
        <p:nvSpPr>
          <p:cNvPr id="149" name="Google Shape;149;p32"/>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pic>
        <p:nvPicPr>
          <p:cNvPr id="150" name="Google Shape;150;p32"/>
          <p:cNvPicPr preferRelativeResize="0"/>
          <p:nvPr/>
        </p:nvPicPr>
        <p:blipFill>
          <a:blip r:embed="rId4">
            <a:alphaModFix/>
          </a:blip>
          <a:stretch>
            <a:fillRect/>
          </a:stretch>
        </p:blipFill>
        <p:spPr>
          <a:xfrm>
            <a:off x="187200" y="255400"/>
            <a:ext cx="249425" cy="254625"/>
          </a:xfrm>
          <a:prstGeom prst="rect">
            <a:avLst/>
          </a:prstGeom>
          <a:noFill/>
          <a:ln>
            <a:noFill/>
          </a:ln>
        </p:spPr>
      </p:pic>
      <p:sp>
        <p:nvSpPr>
          <p:cNvPr id="151" name="Google Shape;151;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solidFill>
                <a:srgbClr val="676A80"/>
              </a:solidFill>
              <a:latin typeface="Maven Pro Medium"/>
              <a:ea typeface="Maven Pro Medium"/>
              <a:cs typeface="Maven Pro Medium"/>
              <a:sym typeface="Maven Pro Medium"/>
            </a:endParaRPr>
          </a:p>
        </p:txBody>
      </p:sp>
      <p:sp>
        <p:nvSpPr>
          <p:cNvPr id="152" name="Google Shape;152;p32"/>
          <p:cNvSpPr txBox="1"/>
          <p:nvPr/>
        </p:nvSpPr>
        <p:spPr>
          <a:xfrm>
            <a:off x="915650" y="877575"/>
            <a:ext cx="7779300" cy="4637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000">
              <a:solidFill>
                <a:schemeClr val="lt1"/>
              </a:solidFill>
              <a:latin typeface="Inter Medium"/>
              <a:ea typeface="Inter Medium"/>
              <a:cs typeface="Inter Medium"/>
              <a:sym typeface="Inter Medium"/>
            </a:endParaRPr>
          </a:p>
          <a:p>
            <a:pPr indent="0" lvl="0" marL="0" rtl="0" algn="l">
              <a:lnSpc>
                <a:spcPct val="115000"/>
              </a:lnSpc>
              <a:spcBef>
                <a:spcPts val="0"/>
              </a:spcBef>
              <a:spcAft>
                <a:spcPts val="0"/>
              </a:spcAft>
              <a:buClr>
                <a:schemeClr val="dk1"/>
              </a:buClr>
              <a:buSzPts val="1100"/>
              <a:buFont typeface="Arial"/>
              <a:buNone/>
            </a:pPr>
            <a:r>
              <a:rPr lang="en" sz="1000">
                <a:solidFill>
                  <a:schemeClr val="lt1"/>
                </a:solidFill>
                <a:latin typeface="Inter Medium"/>
                <a:ea typeface="Inter Medium"/>
                <a:cs typeface="Inter Medium"/>
                <a:sym typeface="Inter Medium"/>
              </a:rPr>
              <a:t>Hello There! Thanks for downloading this Go-to-Market Strategy Template. Here are a few items to take note of before diving in!</a:t>
            </a:r>
            <a:endParaRPr sz="1000">
              <a:solidFill>
                <a:schemeClr val="lt1"/>
              </a:solidFill>
              <a:latin typeface="Inter Medium"/>
              <a:ea typeface="Inter Medium"/>
              <a:cs typeface="Inter Medium"/>
              <a:sym typeface="Inter Medium"/>
            </a:endParaRPr>
          </a:p>
          <a:p>
            <a:pPr indent="0" lvl="0" marL="0" rtl="0" algn="l">
              <a:lnSpc>
                <a:spcPct val="115000"/>
              </a:lnSpc>
              <a:spcBef>
                <a:spcPts val="0"/>
              </a:spcBef>
              <a:spcAft>
                <a:spcPts val="0"/>
              </a:spcAft>
              <a:buNone/>
            </a:pPr>
            <a:r>
              <a:t/>
            </a:r>
            <a:endParaRPr sz="1000">
              <a:solidFill>
                <a:srgbClr val="FD625E"/>
              </a:solidFill>
              <a:latin typeface="Inter Medium"/>
              <a:ea typeface="Inter Medium"/>
              <a:cs typeface="Inter Medium"/>
              <a:sym typeface="Inter Medium"/>
            </a:endParaRPr>
          </a:p>
          <a:p>
            <a:pPr indent="-292100" lvl="0" marL="457200" rtl="0" algn="l">
              <a:lnSpc>
                <a:spcPct val="115000"/>
              </a:lnSpc>
              <a:spcBef>
                <a:spcPts val="0"/>
              </a:spcBef>
              <a:spcAft>
                <a:spcPts val="0"/>
              </a:spcAft>
              <a:buClr>
                <a:schemeClr val="lt1"/>
              </a:buClr>
              <a:buSzPts val="1000"/>
              <a:buFont typeface="Maven Pro Medium"/>
              <a:buChar char="●"/>
            </a:pPr>
            <a:r>
              <a:rPr b="1" lang="en" sz="1000">
                <a:solidFill>
                  <a:srgbClr val="FD7A7A"/>
                </a:solidFill>
                <a:latin typeface="Inter"/>
                <a:ea typeface="Inter"/>
                <a:cs typeface="Inter"/>
                <a:sym typeface="Inter"/>
              </a:rPr>
              <a:t>To access the editable version of this template, please "make its copy"</a:t>
            </a:r>
            <a:r>
              <a:rPr lang="en" sz="1000">
                <a:solidFill>
                  <a:srgbClr val="FD7A7A"/>
                </a:solidFill>
                <a:latin typeface="Inter Medium"/>
                <a:ea typeface="Inter Medium"/>
                <a:cs typeface="Inter Medium"/>
                <a:sym typeface="Inter Medium"/>
              </a:rPr>
              <a:t> </a:t>
            </a:r>
            <a:r>
              <a:rPr lang="en" sz="1000">
                <a:solidFill>
                  <a:schemeClr val="lt1"/>
                </a:solidFill>
                <a:latin typeface="Inter Medium"/>
                <a:ea typeface="Inter Medium"/>
                <a:cs typeface="Inter Medium"/>
                <a:sym typeface="Inter Medium"/>
              </a:rPr>
              <a:t>to your Google Drive using the "File" menu on your top left. You can also download it as a PowerPoint.</a:t>
            </a:r>
            <a:endParaRPr sz="1000">
              <a:solidFill>
                <a:schemeClr val="lt1"/>
              </a:solidFill>
              <a:latin typeface="Inter Medium"/>
              <a:ea typeface="Inter Medium"/>
              <a:cs typeface="Inter Medium"/>
              <a:sym typeface="Inter Medium"/>
            </a:endParaRPr>
          </a:p>
          <a:p>
            <a:pPr indent="0" lvl="0" marL="457200" rtl="0" algn="l">
              <a:lnSpc>
                <a:spcPct val="115000"/>
              </a:lnSpc>
              <a:spcBef>
                <a:spcPts val="0"/>
              </a:spcBef>
              <a:spcAft>
                <a:spcPts val="0"/>
              </a:spcAft>
              <a:buNone/>
            </a:pPr>
            <a:r>
              <a:t/>
            </a:r>
            <a:endParaRPr sz="1000">
              <a:solidFill>
                <a:schemeClr val="lt1"/>
              </a:solidFill>
              <a:latin typeface="Inter Medium"/>
              <a:ea typeface="Inter Medium"/>
              <a:cs typeface="Inter Medium"/>
              <a:sym typeface="Inter Medium"/>
            </a:endParaRPr>
          </a:p>
          <a:p>
            <a:pPr indent="-292100" lvl="0" marL="457200" rtl="0" algn="l">
              <a:lnSpc>
                <a:spcPct val="115000"/>
              </a:lnSpc>
              <a:spcBef>
                <a:spcPts val="0"/>
              </a:spcBef>
              <a:spcAft>
                <a:spcPts val="0"/>
              </a:spcAft>
              <a:buClr>
                <a:schemeClr val="lt1"/>
              </a:buClr>
              <a:buSzPts val="1000"/>
              <a:buFont typeface="Inter Medium"/>
              <a:buChar char="●"/>
            </a:pPr>
            <a:r>
              <a:rPr lang="en" sz="1000">
                <a:solidFill>
                  <a:schemeClr val="lt1"/>
                </a:solidFill>
                <a:latin typeface="Inter Medium"/>
                <a:ea typeface="Inter Medium"/>
                <a:cs typeface="Inter Medium"/>
                <a:sym typeface="Inter Medium"/>
              </a:rPr>
              <a:t>Ensure that you have read the article on our website through which you downloaded this template. The article provides additional commentary on each of the slides.</a:t>
            </a:r>
            <a:endParaRPr sz="1000">
              <a:solidFill>
                <a:schemeClr val="lt1"/>
              </a:solidFill>
              <a:latin typeface="Inter Medium"/>
              <a:ea typeface="Inter Medium"/>
              <a:cs typeface="Inter Medium"/>
              <a:sym typeface="Inter Medium"/>
            </a:endParaRPr>
          </a:p>
          <a:p>
            <a:pPr indent="0" lvl="0" marL="0" rtl="0" algn="l">
              <a:lnSpc>
                <a:spcPct val="115000"/>
              </a:lnSpc>
              <a:spcBef>
                <a:spcPts val="0"/>
              </a:spcBef>
              <a:spcAft>
                <a:spcPts val="0"/>
              </a:spcAft>
              <a:buNone/>
            </a:pPr>
            <a:r>
              <a:t/>
            </a:r>
            <a:endParaRPr sz="1000">
              <a:solidFill>
                <a:schemeClr val="lt1"/>
              </a:solidFill>
              <a:latin typeface="Inter Medium"/>
              <a:ea typeface="Inter Medium"/>
              <a:cs typeface="Inter Medium"/>
              <a:sym typeface="Inter Medium"/>
            </a:endParaRPr>
          </a:p>
          <a:p>
            <a:pPr indent="-292100" lvl="0" marL="457200" marR="0" rtl="0" algn="l">
              <a:lnSpc>
                <a:spcPct val="115000"/>
              </a:lnSpc>
              <a:spcBef>
                <a:spcPts val="0"/>
              </a:spcBef>
              <a:spcAft>
                <a:spcPts val="0"/>
              </a:spcAft>
              <a:buClr>
                <a:schemeClr val="lt1"/>
              </a:buClr>
              <a:buSzPts val="1000"/>
              <a:buFont typeface="Inter Medium"/>
              <a:buChar char="●"/>
            </a:pPr>
            <a:r>
              <a:rPr lang="en" sz="1000">
                <a:solidFill>
                  <a:schemeClr val="lt1"/>
                </a:solidFill>
                <a:latin typeface="Inter Medium"/>
                <a:ea typeface="Inter Medium"/>
                <a:cs typeface="Inter Medium"/>
                <a:sym typeface="Inter Medium"/>
              </a:rPr>
              <a:t>Every slide in this template has dummy data &amp; information about a hypothetical company TurferSEO. TurferSEO is launching AI content generation capabilities in their existing tool that's used by large B2B companies for content creation and SEO optimisation. Use the information as an inspiration to populate content relevant to your business.</a:t>
            </a:r>
            <a:endParaRPr sz="1000">
              <a:solidFill>
                <a:schemeClr val="lt1"/>
              </a:solidFill>
              <a:latin typeface="Inter Medium"/>
              <a:ea typeface="Inter Medium"/>
              <a:cs typeface="Inter Medium"/>
              <a:sym typeface="Inter Medium"/>
            </a:endParaRPr>
          </a:p>
          <a:p>
            <a:pPr indent="0" lvl="0" marL="0" rtl="0" algn="l">
              <a:lnSpc>
                <a:spcPct val="115000"/>
              </a:lnSpc>
              <a:spcBef>
                <a:spcPts val="0"/>
              </a:spcBef>
              <a:spcAft>
                <a:spcPts val="0"/>
              </a:spcAft>
              <a:buNone/>
            </a:pPr>
            <a:r>
              <a:t/>
            </a:r>
            <a:endParaRPr sz="1000">
              <a:solidFill>
                <a:schemeClr val="lt1"/>
              </a:solidFill>
              <a:latin typeface="Inter Medium"/>
              <a:ea typeface="Inter Medium"/>
              <a:cs typeface="Inter Medium"/>
              <a:sym typeface="Inter Medium"/>
            </a:endParaRPr>
          </a:p>
          <a:p>
            <a:pPr indent="-292100" lvl="0" marL="457200" rtl="0" algn="l">
              <a:lnSpc>
                <a:spcPct val="115000"/>
              </a:lnSpc>
              <a:spcBef>
                <a:spcPts val="0"/>
              </a:spcBef>
              <a:spcAft>
                <a:spcPts val="0"/>
              </a:spcAft>
              <a:buClr>
                <a:schemeClr val="lt1"/>
              </a:buClr>
              <a:buSzPts val="1000"/>
              <a:buFont typeface="Inter Medium"/>
              <a:buChar char="●"/>
            </a:pPr>
            <a:r>
              <a:rPr lang="en" sz="1000">
                <a:solidFill>
                  <a:schemeClr val="lt1"/>
                </a:solidFill>
                <a:latin typeface="Inter Medium"/>
                <a:ea typeface="Inter Medium"/>
                <a:cs typeface="Inter Medium"/>
                <a:sym typeface="Inter Medium"/>
              </a:rPr>
              <a:t>Remember, while we have kept this template exhaustive based on industry best practices and our experience as a specialised B2B ABM agency, don’t hesitate to change this template as per your needs and make it your own.</a:t>
            </a:r>
            <a:endParaRPr sz="1000">
              <a:solidFill>
                <a:schemeClr val="lt1"/>
              </a:solidFill>
              <a:latin typeface="Inter Medium"/>
              <a:ea typeface="Inter Medium"/>
              <a:cs typeface="Inter Medium"/>
              <a:sym typeface="Inter Medium"/>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lt1"/>
              </a:solidFill>
              <a:latin typeface="Inter Medium"/>
              <a:ea typeface="Inter Medium"/>
              <a:cs typeface="Inter Medium"/>
              <a:sym typeface="Inter Medium"/>
            </a:endParaRPr>
          </a:p>
          <a:p>
            <a:pPr indent="0" lvl="0" marL="0" rtl="0" algn="l">
              <a:lnSpc>
                <a:spcPct val="115000"/>
              </a:lnSpc>
              <a:spcBef>
                <a:spcPts val="0"/>
              </a:spcBef>
              <a:spcAft>
                <a:spcPts val="0"/>
              </a:spcAft>
              <a:buClr>
                <a:schemeClr val="dk1"/>
              </a:buClr>
              <a:buSzPts val="1100"/>
              <a:buFont typeface="Arial"/>
              <a:buNone/>
            </a:pPr>
            <a:r>
              <a:rPr lang="en" sz="1000">
                <a:solidFill>
                  <a:schemeClr val="lt1"/>
                </a:solidFill>
                <a:latin typeface="Inter Medium"/>
                <a:ea typeface="Inter Medium"/>
                <a:cs typeface="Inter Medium"/>
                <a:sym typeface="Inter Medium"/>
              </a:rPr>
              <a:t>Have feedback for us? - Send it to hello@xgrowth.com.au</a:t>
            </a:r>
            <a:endParaRPr sz="1000">
              <a:solidFill>
                <a:schemeClr val="lt1"/>
              </a:solidFill>
              <a:latin typeface="Inter Medium"/>
              <a:ea typeface="Inter Medium"/>
              <a:cs typeface="Inter Medium"/>
              <a:sym typeface="Inter Medium"/>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lt1"/>
              </a:solidFill>
              <a:latin typeface="Inter Medium"/>
              <a:ea typeface="Inter Medium"/>
              <a:cs typeface="Inter Medium"/>
              <a:sym typeface="Inter Medium"/>
            </a:endParaRPr>
          </a:p>
          <a:p>
            <a:pPr indent="0" lvl="0" marL="0" rtl="0" algn="l">
              <a:lnSpc>
                <a:spcPct val="115000"/>
              </a:lnSpc>
              <a:spcBef>
                <a:spcPts val="0"/>
              </a:spcBef>
              <a:spcAft>
                <a:spcPts val="0"/>
              </a:spcAft>
              <a:buClr>
                <a:schemeClr val="dk1"/>
              </a:buClr>
              <a:buSzPts val="1100"/>
              <a:buFont typeface="Arial"/>
              <a:buNone/>
            </a:pPr>
            <a:r>
              <a:rPr lang="en" sz="1000">
                <a:solidFill>
                  <a:schemeClr val="lt1"/>
                </a:solidFill>
                <a:latin typeface="Inter Medium"/>
                <a:ea typeface="Inter Medium"/>
                <a:cs typeface="Inter Medium"/>
                <a:sym typeface="Inter Medium"/>
              </a:rPr>
              <a:t>Want more details or a discovery session on how we can help you ace your ABM journey? - </a:t>
            </a:r>
            <a:r>
              <a:rPr lang="en" sz="1000" u="sng">
                <a:solidFill>
                  <a:schemeClr val="lt1"/>
                </a:solidFill>
                <a:latin typeface="Inter Medium"/>
                <a:ea typeface="Inter Medium"/>
                <a:cs typeface="Inter Medium"/>
                <a:sym typeface="Inter Medium"/>
                <a:hlinkClick r:id="rId5">
                  <a:extLst>
                    <a:ext uri="{A12FA001-AC4F-418D-AE19-62706E023703}">
                      <ahyp:hlinkClr val="tx"/>
                    </a:ext>
                  </a:extLst>
                </a:hlinkClick>
              </a:rPr>
              <a:t>Contact us here </a:t>
            </a:r>
            <a:endParaRPr sz="1000" u="sng">
              <a:solidFill>
                <a:schemeClr val="lt1"/>
              </a:solidFill>
              <a:latin typeface="Inter Medium"/>
              <a:ea typeface="Inter Medium"/>
              <a:cs typeface="Inter Medium"/>
              <a:sym typeface="Inter Medium"/>
            </a:endParaRPr>
          </a:p>
          <a:p>
            <a:pPr indent="0" lvl="0" marL="0" rtl="0" algn="l">
              <a:spcBef>
                <a:spcPts val="0"/>
              </a:spcBef>
              <a:spcAft>
                <a:spcPts val="0"/>
              </a:spcAft>
              <a:buNone/>
            </a:pPr>
            <a:r>
              <a:t/>
            </a:r>
            <a:endParaRPr sz="1000">
              <a:solidFill>
                <a:schemeClr val="lt1"/>
              </a:solidFill>
              <a:latin typeface="Inter Medium"/>
              <a:ea typeface="Inter Medium"/>
              <a:cs typeface="Inter Medium"/>
              <a:sym typeface="Inter Medium"/>
            </a:endParaRPr>
          </a:p>
        </p:txBody>
      </p:sp>
      <p:sp>
        <p:nvSpPr>
          <p:cNvPr id="153" name="Google Shape;153;p32"/>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lt1"/>
                </a:solidFill>
                <a:latin typeface="Inter"/>
                <a:ea typeface="Inter"/>
                <a:cs typeface="Inter"/>
                <a:sym typeface="Inter"/>
              </a:rPr>
              <a:t>© 2024 xGrowth Pty Ltd. All Rights Reserved</a:t>
            </a:r>
            <a:endParaRPr i="1" sz="700">
              <a:solidFill>
                <a:schemeClr val="lt1"/>
              </a:solidFill>
              <a:latin typeface="Inter"/>
              <a:ea typeface="Inter"/>
              <a:cs typeface="Inter"/>
              <a:sym typeface="Inte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3"/>
          <p:cNvSpPr txBox="1"/>
          <p:nvPr/>
        </p:nvSpPr>
        <p:spPr>
          <a:xfrm>
            <a:off x="909525" y="138850"/>
            <a:ext cx="7158300" cy="435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SzPts val="1100"/>
              <a:buNone/>
            </a:pPr>
            <a:r>
              <a:rPr lang="en" sz="2400">
                <a:solidFill>
                  <a:srgbClr val="220852"/>
                </a:solidFill>
                <a:latin typeface="Playfair Display Black"/>
                <a:ea typeface="Playfair Display Black"/>
                <a:cs typeface="Playfair Display Black"/>
                <a:sym typeface="Playfair Display Black"/>
              </a:rPr>
              <a:t>Business Goals</a:t>
            </a:r>
            <a:endParaRPr sz="2100">
              <a:solidFill>
                <a:srgbClr val="FD625E"/>
              </a:solidFill>
              <a:latin typeface="Playfair Display Black"/>
              <a:ea typeface="Playfair Display Black"/>
              <a:cs typeface="Playfair Display Black"/>
              <a:sym typeface="Playfair Display Black"/>
            </a:endParaRPr>
          </a:p>
        </p:txBody>
      </p:sp>
      <p:sp>
        <p:nvSpPr>
          <p:cNvPr id="159" name="Google Shape;159;p33"/>
          <p:cNvSpPr txBox="1"/>
          <p:nvPr/>
        </p:nvSpPr>
        <p:spPr>
          <a:xfrm>
            <a:off x="840475" y="4510825"/>
            <a:ext cx="7755900" cy="393600"/>
          </a:xfrm>
          <a:prstGeom prst="rect">
            <a:avLst/>
          </a:prstGeom>
          <a:noFill/>
          <a:ln>
            <a:noFill/>
          </a:ln>
        </p:spPr>
        <p:txBody>
          <a:bodyPr anchorCtr="0" anchor="t" bIns="91425" lIns="91425" spcFirstLastPara="1" rIns="91425" wrap="square" tIns="91425">
            <a:noAutofit/>
          </a:bodyPr>
          <a:lstStyle/>
          <a:p>
            <a:pPr indent="0" lvl="0" marL="457200" rtl="0" algn="ctr">
              <a:spcBef>
                <a:spcPts val="0"/>
              </a:spcBef>
              <a:spcAft>
                <a:spcPts val="0"/>
              </a:spcAft>
              <a:buNone/>
            </a:pPr>
            <a:r>
              <a:rPr i="1" lang="en" sz="800">
                <a:solidFill>
                  <a:schemeClr val="dk1"/>
                </a:solidFill>
                <a:latin typeface="Inter"/>
                <a:ea typeface="Inter"/>
                <a:cs typeface="Inter"/>
                <a:sym typeface="Inter"/>
              </a:rPr>
              <a:t>This table has dummy data &amp; information about a hypothetical company TurferSEO. </a:t>
            </a:r>
            <a:r>
              <a:rPr i="1" lang="en" sz="800">
                <a:solidFill>
                  <a:schemeClr val="dk1"/>
                </a:solidFill>
                <a:latin typeface="Inter"/>
                <a:ea typeface="Inter"/>
                <a:cs typeface="Inter"/>
                <a:sym typeface="Inter"/>
              </a:rPr>
              <a:t>TurferSEO is launching AI content generation capabilities in their existing tool that's used by large B2B companies for content creation and SEO optimisation. Use this information as an inspiration to populate content relevant to your business.</a:t>
            </a:r>
            <a:endParaRPr i="1" sz="800">
              <a:solidFill>
                <a:schemeClr val="dk1"/>
              </a:solidFill>
              <a:latin typeface="Inter"/>
              <a:ea typeface="Inter"/>
              <a:cs typeface="Inter"/>
              <a:sym typeface="Inter"/>
            </a:endParaRPr>
          </a:p>
        </p:txBody>
      </p:sp>
      <p:sp>
        <p:nvSpPr>
          <p:cNvPr id="160" name="Google Shape;160;p33"/>
          <p:cNvSpPr txBox="1"/>
          <p:nvPr>
            <p:ph idx="12" type="sldNum"/>
          </p:nvPr>
        </p:nvSpPr>
        <p:spPr>
          <a:xfrm>
            <a:off x="86248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161" name="Google Shape;161;p33"/>
          <p:cNvGrpSpPr/>
          <p:nvPr/>
        </p:nvGrpSpPr>
        <p:grpSpPr>
          <a:xfrm>
            <a:off x="8526" y="0"/>
            <a:ext cx="606798" cy="5143502"/>
            <a:chOff x="8526" y="0"/>
            <a:chExt cx="606798" cy="5143502"/>
          </a:xfrm>
        </p:grpSpPr>
        <p:pic>
          <p:nvPicPr>
            <p:cNvPr id="162" name="Google Shape;162;p33"/>
            <p:cNvPicPr preferRelativeResize="0"/>
            <p:nvPr/>
          </p:nvPicPr>
          <p:blipFill>
            <a:blip r:embed="rId3">
              <a:alphaModFix/>
            </a:blip>
            <a:stretch>
              <a:fillRect/>
            </a:stretch>
          </p:blipFill>
          <p:spPr>
            <a:xfrm>
              <a:off x="8526" y="0"/>
              <a:ext cx="606798" cy="5143502"/>
            </a:xfrm>
            <a:prstGeom prst="rect">
              <a:avLst/>
            </a:prstGeom>
            <a:noFill/>
            <a:ln>
              <a:noFill/>
            </a:ln>
          </p:spPr>
        </p:pic>
        <p:sp>
          <p:nvSpPr>
            <p:cNvPr id="163" name="Google Shape;163;p33"/>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pic>
          <p:nvPicPr>
            <p:cNvPr id="164" name="Google Shape;164;p33"/>
            <p:cNvPicPr preferRelativeResize="0"/>
            <p:nvPr/>
          </p:nvPicPr>
          <p:blipFill>
            <a:blip r:embed="rId4">
              <a:alphaModFix/>
            </a:blip>
            <a:stretch>
              <a:fillRect/>
            </a:stretch>
          </p:blipFill>
          <p:spPr>
            <a:xfrm>
              <a:off x="187200" y="255400"/>
              <a:ext cx="249425" cy="254625"/>
            </a:xfrm>
            <a:prstGeom prst="rect">
              <a:avLst/>
            </a:prstGeom>
            <a:noFill/>
            <a:ln>
              <a:noFill/>
            </a:ln>
          </p:spPr>
        </p:pic>
      </p:grpSp>
      <p:graphicFrame>
        <p:nvGraphicFramePr>
          <p:cNvPr id="165" name="Google Shape;165;p33"/>
          <p:cNvGraphicFramePr/>
          <p:nvPr/>
        </p:nvGraphicFramePr>
        <p:xfrm>
          <a:off x="992775" y="963275"/>
          <a:ext cx="3000000" cy="3000000"/>
        </p:xfrm>
        <a:graphic>
          <a:graphicData uri="http://schemas.openxmlformats.org/drawingml/2006/table">
            <a:tbl>
              <a:tblPr>
                <a:noFill/>
                <a:tableStyleId>{D6267904-26A8-4E67-B1DA-756A5F1ADDCC}</a:tableStyleId>
              </a:tblPr>
              <a:tblGrid>
                <a:gridCol w="3385400"/>
                <a:gridCol w="1689250"/>
                <a:gridCol w="1044025"/>
                <a:gridCol w="1637175"/>
              </a:tblGrid>
              <a:tr h="411075">
                <a:tc>
                  <a:txBody>
                    <a:bodyPr/>
                    <a:lstStyle/>
                    <a:p>
                      <a:pPr indent="0" lvl="0" marL="0" rtl="0" algn="ctr">
                        <a:lnSpc>
                          <a:spcPct val="171429"/>
                        </a:lnSpc>
                        <a:spcBef>
                          <a:spcPts val="0"/>
                        </a:spcBef>
                        <a:spcAft>
                          <a:spcPts val="0"/>
                        </a:spcAft>
                        <a:buNone/>
                      </a:pPr>
                      <a:r>
                        <a:rPr b="1" lang="en" sz="1200">
                          <a:solidFill>
                            <a:srgbClr val="0D0D0D"/>
                          </a:solidFill>
                          <a:latin typeface="Inter"/>
                          <a:ea typeface="Inter"/>
                          <a:cs typeface="Inter"/>
                          <a:sym typeface="Inter"/>
                        </a:rPr>
                        <a:t>Objective</a:t>
                      </a:r>
                      <a:endParaRPr sz="1200">
                        <a:solidFill>
                          <a:srgbClr val="0D0D0D"/>
                        </a:solidFill>
                        <a:latin typeface="Inter"/>
                        <a:ea typeface="Inter"/>
                        <a:cs typeface="Inter"/>
                        <a:sym typeface="Inter"/>
                      </a:endParaRPr>
                    </a:p>
                  </a:txBody>
                  <a:tcPr marT="63500" marB="63500" marR="63500" marL="63500"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a:solidFill>
                        <a:srgbClr val="9E9E9E"/>
                      </a:solidFill>
                      <a:prstDash val="solid"/>
                      <a:round/>
                      <a:headEnd len="sm" w="sm" type="none"/>
                      <a:tailEnd len="sm" w="sm" type="none"/>
                    </a:lnB>
                    <a:solidFill>
                      <a:srgbClr val="FD7A7A"/>
                    </a:solidFill>
                  </a:tcPr>
                </a:tc>
                <a:tc>
                  <a:txBody>
                    <a:bodyPr/>
                    <a:lstStyle/>
                    <a:p>
                      <a:pPr indent="0" lvl="0" marL="0" rtl="0" algn="ctr">
                        <a:lnSpc>
                          <a:spcPct val="171429"/>
                        </a:lnSpc>
                        <a:spcBef>
                          <a:spcPts val="0"/>
                        </a:spcBef>
                        <a:spcAft>
                          <a:spcPts val="0"/>
                        </a:spcAft>
                        <a:buNone/>
                      </a:pPr>
                      <a:r>
                        <a:rPr b="1" lang="en" sz="1200">
                          <a:solidFill>
                            <a:srgbClr val="0D0D0D"/>
                          </a:solidFill>
                          <a:latin typeface="Inter"/>
                          <a:ea typeface="Inter"/>
                          <a:cs typeface="Inter"/>
                          <a:sym typeface="Inter"/>
                        </a:rPr>
                        <a:t>Target Metrics</a:t>
                      </a:r>
                      <a:endParaRPr sz="1200">
                        <a:solidFill>
                          <a:srgbClr val="0D0D0D"/>
                        </a:solidFill>
                        <a:latin typeface="Inter"/>
                        <a:ea typeface="Inter"/>
                        <a:cs typeface="Inter"/>
                        <a:sym typeface="Inter"/>
                      </a:endParaRPr>
                    </a:p>
                  </a:txBody>
                  <a:tcPr marT="63500" marB="63500" marR="63500" marL="63500"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a:solidFill>
                        <a:srgbClr val="9E9E9E"/>
                      </a:solidFill>
                      <a:prstDash val="solid"/>
                      <a:round/>
                      <a:headEnd len="sm" w="sm" type="none"/>
                      <a:tailEnd len="sm" w="sm" type="none"/>
                    </a:lnB>
                    <a:solidFill>
                      <a:srgbClr val="FD7A7A"/>
                    </a:solidFill>
                  </a:tcPr>
                </a:tc>
                <a:tc>
                  <a:txBody>
                    <a:bodyPr/>
                    <a:lstStyle/>
                    <a:p>
                      <a:pPr indent="0" lvl="0" marL="0" rtl="0" algn="ctr">
                        <a:lnSpc>
                          <a:spcPct val="171429"/>
                        </a:lnSpc>
                        <a:spcBef>
                          <a:spcPts val="0"/>
                        </a:spcBef>
                        <a:spcAft>
                          <a:spcPts val="0"/>
                        </a:spcAft>
                        <a:buNone/>
                      </a:pPr>
                      <a:r>
                        <a:rPr b="1" lang="en" sz="1200">
                          <a:solidFill>
                            <a:srgbClr val="0D0D0D"/>
                          </a:solidFill>
                          <a:latin typeface="Inter"/>
                          <a:ea typeface="Inter"/>
                          <a:cs typeface="Inter"/>
                          <a:sym typeface="Inter"/>
                        </a:rPr>
                        <a:t>Deadline</a:t>
                      </a:r>
                      <a:endParaRPr sz="1200">
                        <a:solidFill>
                          <a:srgbClr val="0D0D0D"/>
                        </a:solidFill>
                        <a:latin typeface="Inter"/>
                        <a:ea typeface="Inter"/>
                        <a:cs typeface="Inter"/>
                        <a:sym typeface="Inter"/>
                      </a:endParaRPr>
                    </a:p>
                  </a:txBody>
                  <a:tcPr marT="63500" marB="63500" marR="63500" marL="63500"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a:solidFill>
                        <a:srgbClr val="9E9E9E"/>
                      </a:solidFill>
                      <a:prstDash val="solid"/>
                      <a:round/>
                      <a:headEnd len="sm" w="sm" type="none"/>
                      <a:tailEnd len="sm" w="sm" type="none"/>
                    </a:lnB>
                    <a:solidFill>
                      <a:srgbClr val="FD7A7A"/>
                    </a:solidFill>
                  </a:tcPr>
                </a:tc>
                <a:tc>
                  <a:txBody>
                    <a:bodyPr/>
                    <a:lstStyle/>
                    <a:p>
                      <a:pPr indent="0" lvl="0" marL="0" rtl="0" algn="ctr">
                        <a:lnSpc>
                          <a:spcPct val="171429"/>
                        </a:lnSpc>
                        <a:spcBef>
                          <a:spcPts val="0"/>
                        </a:spcBef>
                        <a:spcAft>
                          <a:spcPts val="0"/>
                        </a:spcAft>
                        <a:buNone/>
                      </a:pPr>
                      <a:r>
                        <a:rPr b="1" lang="en" sz="1200">
                          <a:solidFill>
                            <a:srgbClr val="0D0D0D"/>
                          </a:solidFill>
                          <a:latin typeface="Inter"/>
                          <a:ea typeface="Inter"/>
                          <a:cs typeface="Inter"/>
                          <a:sym typeface="Inter"/>
                        </a:rPr>
                        <a:t>Department</a:t>
                      </a:r>
                      <a:endParaRPr sz="1200">
                        <a:solidFill>
                          <a:srgbClr val="0D0D0D"/>
                        </a:solidFill>
                        <a:latin typeface="Inter"/>
                        <a:ea typeface="Inter"/>
                        <a:cs typeface="Inter"/>
                        <a:sym typeface="Inter"/>
                      </a:endParaRPr>
                    </a:p>
                  </a:txBody>
                  <a:tcPr marT="63500" marB="63500" marR="63500" marL="63500" anchor="b">
                    <a:lnL cap="flat" cmpd="sng" w="5300">
                      <a:solidFill>
                        <a:srgbClr val="9E9E9E"/>
                      </a:solidFill>
                      <a:prstDash val="solid"/>
                      <a:round/>
                      <a:headEnd len="sm" w="sm" type="none"/>
                      <a:tailEnd len="sm" w="sm" type="none"/>
                    </a:lnL>
                    <a:lnR cap="flat" cmpd="sng" w="5300">
                      <a:solidFill>
                        <a:srgbClr val="9E9E9E"/>
                      </a:solidFill>
                      <a:prstDash val="solid"/>
                      <a:round/>
                      <a:headEnd len="sm" w="sm" type="none"/>
                      <a:tailEnd len="sm" w="sm" type="none"/>
                    </a:lnR>
                    <a:lnT cap="flat" cmpd="sng" w="5300">
                      <a:solidFill>
                        <a:srgbClr val="9E9E9E"/>
                      </a:solidFill>
                      <a:prstDash val="solid"/>
                      <a:round/>
                      <a:headEnd len="sm" w="sm" type="none"/>
                      <a:tailEnd len="sm" w="sm" type="none"/>
                    </a:lnT>
                    <a:lnB cap="flat" cmpd="sng">
                      <a:solidFill>
                        <a:srgbClr val="9E9E9E"/>
                      </a:solidFill>
                      <a:prstDash val="solid"/>
                      <a:round/>
                      <a:headEnd len="sm" w="sm" type="none"/>
                      <a:tailEnd len="sm" w="sm" type="none"/>
                    </a:lnB>
                    <a:solidFill>
                      <a:srgbClr val="FD7A7A"/>
                    </a:solidFill>
                  </a:tcPr>
                </a:tc>
              </a:tr>
              <a:tr h="686250">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Increase market share in the AI content generation space by </a:t>
                      </a:r>
                      <a:r>
                        <a:rPr lang="en" sz="1000">
                          <a:solidFill>
                            <a:srgbClr val="0D0D0D"/>
                          </a:solidFill>
                          <a:latin typeface="Inter"/>
                          <a:ea typeface="Inter"/>
                          <a:cs typeface="Inter"/>
                          <a:sym typeface="Inter"/>
                        </a:rPr>
                        <a:t>15%</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rgbClr val="9E9E9E"/>
                      </a:solidFill>
                      <a:prstDash val="solid"/>
                      <a:round/>
                      <a:headEnd len="sm" w="sm" type="none"/>
                      <a:tailEnd len="sm" w="sm" type="none"/>
                    </a:lnT>
                    <a:lnB cap="flat" cmpd="sng">
                      <a:solidFill>
                        <a:schemeClr val="lt2"/>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Market share percentage.</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rgbClr val="9E9E9E"/>
                      </a:solidFill>
                      <a:prstDash val="solid"/>
                      <a:round/>
                      <a:headEnd len="sm" w="sm" type="none"/>
                      <a:tailEnd len="sm" w="sm" type="none"/>
                    </a:lnT>
                    <a:lnB cap="flat" cmpd="sng">
                      <a:solidFill>
                        <a:schemeClr val="lt2"/>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b="1" lang="en" sz="1000">
                          <a:solidFill>
                            <a:srgbClr val="0D0D0D"/>
                          </a:solidFill>
                          <a:latin typeface="Inter"/>
                          <a:ea typeface="Inter"/>
                          <a:cs typeface="Inter"/>
                          <a:sym typeface="Inter"/>
                        </a:rPr>
                        <a:t>12 months</a:t>
                      </a:r>
                      <a:endParaRPr b="1"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rgbClr val="9E9E9E"/>
                      </a:solidFill>
                      <a:prstDash val="solid"/>
                      <a:round/>
                      <a:headEnd len="sm" w="sm" type="none"/>
                      <a:tailEnd len="sm" w="sm" type="none"/>
                    </a:lnT>
                    <a:lnB cap="flat" cmpd="sng">
                      <a:solidFill>
                        <a:schemeClr val="lt2"/>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Marketing and Sales</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rgbClr val="9E9E9E"/>
                      </a:solidFill>
                      <a:prstDash val="solid"/>
                      <a:round/>
                      <a:headEnd len="sm" w="sm" type="none"/>
                      <a:tailEnd len="sm" w="sm" type="none"/>
                    </a:lnT>
                    <a:lnB cap="flat" cmpd="sng">
                      <a:solidFill>
                        <a:schemeClr val="lt2"/>
                      </a:solidFill>
                      <a:prstDash val="solid"/>
                      <a:round/>
                      <a:headEnd len="sm" w="sm" type="none"/>
                      <a:tailEnd len="sm" w="sm" type="none"/>
                    </a:lnB>
                  </a:tcPr>
                </a:tc>
              </a:tr>
              <a:tr h="794150">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Achieve a </a:t>
                      </a:r>
                      <a:r>
                        <a:rPr lang="en" sz="1000">
                          <a:solidFill>
                            <a:srgbClr val="0D0D0D"/>
                          </a:solidFill>
                          <a:latin typeface="Inter"/>
                          <a:ea typeface="Inter"/>
                          <a:cs typeface="Inter"/>
                          <a:sym typeface="Inter"/>
                        </a:rPr>
                        <a:t>20% growth</a:t>
                      </a:r>
                      <a:r>
                        <a:rPr lang="en" sz="1000">
                          <a:solidFill>
                            <a:srgbClr val="0D0D0D"/>
                          </a:solidFill>
                          <a:latin typeface="Inter"/>
                          <a:ea typeface="Inter"/>
                          <a:cs typeface="Inter"/>
                          <a:sym typeface="Inter"/>
                        </a:rPr>
                        <a:t> in annual revenue attributed to the new AI content generation feature</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a:solidFill>
                        <a:schemeClr val="lt2"/>
                      </a:solidFill>
                      <a:prstDash val="solid"/>
                      <a:round/>
                      <a:headEnd len="sm" w="sm" type="none"/>
                      <a:tailEnd len="sm" w="sm" type="none"/>
                    </a:lnB>
                    <a:solidFill>
                      <a:schemeClr val="lt2"/>
                    </a:solidFill>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Year-over-year revenue increase.</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a:solidFill>
                        <a:schemeClr val="lt2"/>
                      </a:solidFill>
                      <a:prstDash val="solid"/>
                      <a:round/>
                      <a:headEnd len="sm" w="sm" type="none"/>
                      <a:tailEnd len="sm" w="sm" type="none"/>
                    </a:lnB>
                    <a:solidFill>
                      <a:schemeClr val="lt2"/>
                    </a:solidFill>
                  </a:tcPr>
                </a:tc>
                <a:tc>
                  <a:txBody>
                    <a:bodyPr/>
                    <a:lstStyle/>
                    <a:p>
                      <a:pPr indent="0" lvl="0" marL="0" rtl="0" algn="l">
                        <a:lnSpc>
                          <a:spcPct val="171429"/>
                        </a:lnSpc>
                        <a:spcBef>
                          <a:spcPts val="0"/>
                        </a:spcBef>
                        <a:spcAft>
                          <a:spcPts val="0"/>
                        </a:spcAft>
                        <a:buNone/>
                      </a:pPr>
                      <a:r>
                        <a:rPr b="1" lang="en" sz="1000">
                          <a:solidFill>
                            <a:srgbClr val="0D0D0D"/>
                          </a:solidFill>
                          <a:latin typeface="Inter"/>
                          <a:ea typeface="Inter"/>
                          <a:cs typeface="Inter"/>
                          <a:sym typeface="Inter"/>
                        </a:rPr>
                        <a:t>12 months</a:t>
                      </a:r>
                      <a:endParaRPr b="1"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a:solidFill>
                        <a:schemeClr val="lt2"/>
                      </a:solidFill>
                      <a:prstDash val="solid"/>
                      <a:round/>
                      <a:headEnd len="sm" w="sm" type="none"/>
                      <a:tailEnd len="sm" w="sm" type="none"/>
                    </a:lnB>
                    <a:solidFill>
                      <a:schemeClr val="lt2"/>
                    </a:solidFill>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Sales, Product Development</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a:solidFill>
                        <a:schemeClr val="lt2"/>
                      </a:solidFill>
                      <a:prstDash val="solid"/>
                      <a:round/>
                      <a:headEnd len="sm" w="sm" type="none"/>
                      <a:tailEnd len="sm" w="sm" type="none"/>
                    </a:lnB>
                    <a:solidFill>
                      <a:schemeClr val="lt2"/>
                    </a:solidFill>
                  </a:tcPr>
                </a:tc>
              </a:tr>
              <a:tr h="794150">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Acquire 500 new enterprise-level clients for the AI content generation tool</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a:solidFill>
                        <a:schemeClr val="lt2"/>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Number of new enterprise clients.</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a:solidFill>
                        <a:schemeClr val="lt2"/>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b="1" lang="en" sz="1000">
                          <a:solidFill>
                            <a:srgbClr val="0D0D0D"/>
                          </a:solidFill>
                          <a:latin typeface="Inter"/>
                          <a:ea typeface="Inter"/>
                          <a:cs typeface="Inter"/>
                          <a:sym typeface="Inter"/>
                        </a:rPr>
                        <a:t>6 months</a:t>
                      </a:r>
                      <a:endParaRPr b="1"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a:solidFill>
                        <a:schemeClr val="lt2"/>
                      </a:solidFill>
                      <a:prstDash val="solid"/>
                      <a:round/>
                      <a:headEnd len="sm" w="sm" type="none"/>
                      <a:tailEnd len="sm" w="sm" type="none"/>
                    </a:lnB>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Sales, Marketing</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a:solidFill>
                        <a:schemeClr val="lt2"/>
                      </a:solidFill>
                      <a:prstDash val="solid"/>
                      <a:round/>
                      <a:headEnd len="sm" w="sm" type="none"/>
                      <a:tailEnd len="sm" w="sm" type="none"/>
                    </a:lnB>
                  </a:tcPr>
                </a:tc>
              </a:tr>
              <a:tr h="794150">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Achieve a 40% adoption rate of the AI content generation feature among existing customers</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Adoption rate percentage.</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c>
                  <a:txBody>
                    <a:bodyPr/>
                    <a:lstStyle/>
                    <a:p>
                      <a:pPr indent="0" lvl="0" marL="0" rtl="0" algn="l">
                        <a:lnSpc>
                          <a:spcPct val="171429"/>
                        </a:lnSpc>
                        <a:spcBef>
                          <a:spcPts val="0"/>
                        </a:spcBef>
                        <a:spcAft>
                          <a:spcPts val="0"/>
                        </a:spcAft>
                        <a:buNone/>
                      </a:pPr>
                      <a:r>
                        <a:rPr b="1" lang="en" sz="1000">
                          <a:solidFill>
                            <a:srgbClr val="0D0D0D"/>
                          </a:solidFill>
                          <a:latin typeface="Inter"/>
                          <a:ea typeface="Inter"/>
                          <a:cs typeface="Inter"/>
                          <a:sym typeface="Inter"/>
                        </a:rPr>
                        <a:t>9 months</a:t>
                      </a:r>
                      <a:endParaRPr b="1"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c>
                  <a:txBody>
                    <a:bodyPr/>
                    <a:lstStyle/>
                    <a:p>
                      <a:pPr indent="0" lvl="0" marL="0" rtl="0" algn="l">
                        <a:lnSpc>
                          <a:spcPct val="171429"/>
                        </a:lnSpc>
                        <a:spcBef>
                          <a:spcPts val="0"/>
                        </a:spcBef>
                        <a:spcAft>
                          <a:spcPts val="0"/>
                        </a:spcAft>
                        <a:buNone/>
                      </a:pPr>
                      <a:r>
                        <a:rPr lang="en" sz="1000">
                          <a:solidFill>
                            <a:srgbClr val="0D0D0D"/>
                          </a:solidFill>
                          <a:latin typeface="Inter"/>
                          <a:ea typeface="Inter"/>
                          <a:cs typeface="Inter"/>
                          <a:sym typeface="Inter"/>
                        </a:rPr>
                        <a:t>Customer Service, Marketing</a:t>
                      </a:r>
                      <a:endParaRPr sz="1000">
                        <a:solidFill>
                          <a:srgbClr val="0D0D0D"/>
                        </a:solidFill>
                        <a:latin typeface="Inter"/>
                        <a:ea typeface="Inter"/>
                        <a:cs typeface="Inter"/>
                        <a:sym typeface="Inter"/>
                      </a:endParaRPr>
                    </a:p>
                  </a:txBody>
                  <a:tcPr marT="63500" marB="63500" marR="63500" marL="63500"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r>
            </a:tbl>
          </a:graphicData>
        </a:graphic>
      </p:graphicFrame>
      <p:sp>
        <p:nvSpPr>
          <p:cNvPr id="166" name="Google Shape;166;p33"/>
          <p:cNvSpPr txBox="1"/>
          <p:nvPr/>
        </p:nvSpPr>
        <p:spPr>
          <a:xfrm>
            <a:off x="6647700"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4"/>
          <p:cNvSpPr txBox="1"/>
          <p:nvPr/>
        </p:nvSpPr>
        <p:spPr>
          <a:xfrm>
            <a:off x="909525" y="138850"/>
            <a:ext cx="7158300" cy="435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SzPts val="1100"/>
              <a:buNone/>
            </a:pPr>
            <a:r>
              <a:rPr lang="en" sz="2400">
                <a:solidFill>
                  <a:srgbClr val="220852"/>
                </a:solidFill>
                <a:latin typeface="Playfair Display Black"/>
                <a:ea typeface="Playfair Display Black"/>
                <a:cs typeface="Playfair Display Black"/>
                <a:sym typeface="Playfair Display Black"/>
              </a:rPr>
              <a:t>Ideal Customer Profile</a:t>
            </a:r>
            <a:endParaRPr sz="2100">
              <a:solidFill>
                <a:srgbClr val="FD625E"/>
              </a:solidFill>
              <a:latin typeface="Playfair Display Black"/>
              <a:ea typeface="Playfair Display Black"/>
              <a:cs typeface="Playfair Display Black"/>
              <a:sym typeface="Playfair Display Black"/>
            </a:endParaRPr>
          </a:p>
        </p:txBody>
      </p:sp>
      <p:graphicFrame>
        <p:nvGraphicFramePr>
          <p:cNvPr id="172" name="Google Shape;172;p34"/>
          <p:cNvGraphicFramePr/>
          <p:nvPr/>
        </p:nvGraphicFramePr>
        <p:xfrm>
          <a:off x="909625" y="1328075"/>
          <a:ext cx="3000000" cy="3000000"/>
        </p:xfrm>
        <a:graphic>
          <a:graphicData uri="http://schemas.openxmlformats.org/drawingml/2006/table">
            <a:tbl>
              <a:tblPr>
                <a:noFill/>
                <a:tableStyleId>{3933AF52-1486-4401-8D01-451303031DA0}</a:tableStyleId>
              </a:tblPr>
              <a:tblGrid>
                <a:gridCol w="3857625"/>
                <a:gridCol w="3857625"/>
              </a:tblGrid>
              <a:tr h="974375">
                <a:tc>
                  <a:txBody>
                    <a:bodyPr/>
                    <a:lstStyle/>
                    <a:p>
                      <a:pPr indent="0" lvl="0" marL="0" rtl="0" algn="l">
                        <a:lnSpc>
                          <a:spcPct val="115000"/>
                        </a:lnSpc>
                        <a:spcBef>
                          <a:spcPts val="0"/>
                        </a:spcBef>
                        <a:spcAft>
                          <a:spcPts val="0"/>
                        </a:spcAft>
                        <a:buNone/>
                      </a:pPr>
                      <a:r>
                        <a:t/>
                      </a:r>
                      <a:endParaRPr b="1" sz="1000">
                        <a:latin typeface="Maven Pro"/>
                        <a:ea typeface="Maven Pro"/>
                        <a:cs typeface="Maven Pro"/>
                        <a:sym typeface="Maven Pro"/>
                      </a:endParaRPr>
                    </a:p>
                    <a:p>
                      <a:pPr indent="-292100" lvl="0" marL="457200" rtl="0" algn="l">
                        <a:lnSpc>
                          <a:spcPct val="115000"/>
                        </a:lnSpc>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Size:</a:t>
                      </a:r>
                      <a:r>
                        <a:rPr lang="en" sz="1000">
                          <a:solidFill>
                            <a:schemeClr val="dk1"/>
                          </a:solidFill>
                          <a:latin typeface="Inter"/>
                          <a:ea typeface="Inter"/>
                          <a:cs typeface="Inter"/>
                          <a:sym typeface="Inter"/>
                        </a:rPr>
                        <a:t> </a:t>
                      </a:r>
                      <a:r>
                        <a:rPr lang="en" sz="1000">
                          <a:solidFill>
                            <a:srgbClr val="0D0D0D"/>
                          </a:solidFill>
                          <a:latin typeface="Inter"/>
                          <a:ea typeface="Inter"/>
                          <a:cs typeface="Inter"/>
                          <a:sym typeface="Inter"/>
                        </a:rPr>
                        <a:t>500+ employees</a:t>
                      </a:r>
                      <a:endParaRPr sz="1000">
                        <a:solidFill>
                          <a:srgbClr val="0D0D0D"/>
                        </a:solidFill>
                        <a:latin typeface="Inter"/>
                        <a:ea typeface="Inter"/>
                        <a:cs typeface="Inter"/>
                        <a:sym typeface="Inter"/>
                      </a:endParaRPr>
                    </a:p>
                    <a:p>
                      <a:pPr indent="-292100" lvl="0" marL="457200" rtl="0" algn="l">
                        <a:lnSpc>
                          <a:spcPct val="115000"/>
                        </a:lnSpc>
                        <a:spcBef>
                          <a:spcPts val="0"/>
                        </a:spcBef>
                        <a:spcAft>
                          <a:spcPts val="0"/>
                        </a:spcAft>
                        <a:buClr>
                          <a:srgbClr val="0D0D0D"/>
                        </a:buClr>
                        <a:buSzPts val="1000"/>
                        <a:buFont typeface="Inter"/>
                        <a:buChar char="●"/>
                      </a:pPr>
                      <a:r>
                        <a:rPr b="1" lang="en" sz="1000">
                          <a:solidFill>
                            <a:srgbClr val="0D0D0D"/>
                          </a:solidFill>
                          <a:latin typeface="Inter"/>
                          <a:ea typeface="Inter"/>
                          <a:cs typeface="Inter"/>
                          <a:sym typeface="Inter"/>
                        </a:rPr>
                        <a:t>Marketing Team Size:</a:t>
                      </a:r>
                      <a:r>
                        <a:rPr lang="en" sz="1000">
                          <a:solidFill>
                            <a:srgbClr val="0D0D0D"/>
                          </a:solidFill>
                          <a:latin typeface="Inter"/>
                          <a:ea typeface="Inter"/>
                          <a:cs typeface="Inter"/>
                          <a:sym typeface="Inter"/>
                        </a:rPr>
                        <a:t> 20+ team members</a:t>
                      </a:r>
                      <a:endParaRPr sz="1000">
                        <a:solidFill>
                          <a:srgbClr val="0D0D0D"/>
                        </a:solidFill>
                        <a:latin typeface="Inter"/>
                        <a:ea typeface="Inter"/>
                        <a:cs typeface="Inter"/>
                        <a:sym typeface="Inter"/>
                      </a:endParaRPr>
                    </a:p>
                    <a:p>
                      <a:pPr indent="-292100" lvl="0" marL="457200" rtl="0" algn="l">
                        <a:lnSpc>
                          <a:spcPct val="115000"/>
                        </a:lnSpc>
                        <a:spcBef>
                          <a:spcPts val="0"/>
                        </a:spcBef>
                        <a:spcAft>
                          <a:spcPts val="0"/>
                        </a:spcAft>
                        <a:buClr>
                          <a:srgbClr val="0D0D0D"/>
                        </a:buClr>
                        <a:buSzPts val="1000"/>
                        <a:buFont typeface="Inter"/>
                        <a:buChar char="●"/>
                      </a:pPr>
                      <a:r>
                        <a:rPr b="1" lang="en" sz="1000">
                          <a:solidFill>
                            <a:srgbClr val="0D0D0D"/>
                          </a:solidFill>
                          <a:latin typeface="Inter"/>
                          <a:ea typeface="Inter"/>
                          <a:cs typeface="Inter"/>
                          <a:sym typeface="Inter"/>
                        </a:rPr>
                        <a:t>Revenue</a:t>
                      </a:r>
                      <a:r>
                        <a:rPr lang="en" sz="1000">
                          <a:solidFill>
                            <a:srgbClr val="0D0D0D"/>
                          </a:solidFill>
                          <a:latin typeface="Inter"/>
                          <a:ea typeface="Inter"/>
                          <a:cs typeface="Inter"/>
                          <a:sym typeface="Inter"/>
                        </a:rPr>
                        <a:t>: $50 Million in Annual Revenue</a:t>
                      </a:r>
                      <a:endParaRPr sz="1000">
                        <a:solidFill>
                          <a:srgbClr val="0D0D0D"/>
                        </a:solidFill>
                        <a:latin typeface="Inter"/>
                        <a:ea typeface="Inter"/>
                        <a:cs typeface="Inter"/>
                        <a:sym typeface="Inter"/>
                      </a:endParaRPr>
                    </a:p>
                    <a:p>
                      <a:pPr indent="0" lvl="0" marL="457200" rtl="0" algn="l">
                        <a:lnSpc>
                          <a:spcPct val="115000"/>
                        </a:lnSpc>
                        <a:spcBef>
                          <a:spcPts val="0"/>
                        </a:spcBef>
                        <a:spcAft>
                          <a:spcPts val="0"/>
                        </a:spcAft>
                        <a:buNone/>
                      </a:pPr>
                      <a:r>
                        <a:t/>
                      </a:r>
                      <a:endParaRPr sz="1000">
                        <a:latin typeface="Maven Pro"/>
                        <a:ea typeface="Maven Pro"/>
                        <a:cs typeface="Maven Pro"/>
                        <a:sym typeface="Maven Pro"/>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c>
                  <a:txBody>
                    <a:bodyPr/>
                    <a:lstStyle/>
                    <a:p>
                      <a:pPr indent="0" lvl="0" marL="0" rtl="0" algn="l">
                        <a:lnSpc>
                          <a:spcPct val="115000"/>
                        </a:lnSpc>
                        <a:spcBef>
                          <a:spcPts val="0"/>
                        </a:spcBef>
                        <a:spcAft>
                          <a:spcPts val="0"/>
                        </a:spcAft>
                        <a:buNone/>
                      </a:pPr>
                      <a:r>
                        <a:t/>
                      </a:r>
                      <a:endParaRPr b="1" sz="1000">
                        <a:solidFill>
                          <a:schemeClr val="dk1"/>
                        </a:solidFill>
                        <a:latin typeface="Maven Pro"/>
                        <a:ea typeface="Maven Pro"/>
                        <a:cs typeface="Maven Pro"/>
                        <a:sym typeface="Maven Pro"/>
                      </a:endParaRPr>
                    </a:p>
                    <a:p>
                      <a:pPr indent="-292100" lvl="0" marL="457200" rtl="0" algn="l">
                        <a:lnSpc>
                          <a:spcPct val="115000"/>
                        </a:lnSpc>
                        <a:spcBef>
                          <a:spcPts val="0"/>
                        </a:spcBef>
                        <a:spcAft>
                          <a:spcPts val="0"/>
                        </a:spcAft>
                        <a:buClr>
                          <a:srgbClr val="0D0D0D"/>
                        </a:buClr>
                        <a:buSzPts val="1000"/>
                        <a:buFont typeface="Inter"/>
                        <a:buChar char="●"/>
                      </a:pPr>
                      <a:r>
                        <a:rPr b="1" lang="en" sz="1000">
                          <a:solidFill>
                            <a:srgbClr val="0D0D0D"/>
                          </a:solidFill>
                          <a:latin typeface="Inter"/>
                          <a:ea typeface="Inter"/>
                          <a:cs typeface="Inter"/>
                          <a:sym typeface="Inter"/>
                        </a:rPr>
                        <a:t>Industry: </a:t>
                      </a:r>
                      <a:r>
                        <a:rPr lang="en" sz="1000">
                          <a:solidFill>
                            <a:srgbClr val="0D0D0D"/>
                          </a:solidFill>
                          <a:latin typeface="Inter"/>
                          <a:ea typeface="Inter"/>
                          <a:cs typeface="Inter"/>
                          <a:sym typeface="Inter"/>
                        </a:rPr>
                        <a:t>Technology, E-commerce, Financial Services, Healthcare, and Education.</a:t>
                      </a:r>
                      <a:endParaRPr sz="1000">
                        <a:solidFill>
                          <a:srgbClr val="0D0D0D"/>
                        </a:solidFill>
                        <a:latin typeface="Inter"/>
                        <a:ea typeface="Inter"/>
                        <a:cs typeface="Inter"/>
                        <a:sym typeface="Inter"/>
                      </a:endParaRPr>
                    </a:p>
                    <a:p>
                      <a:pPr indent="-292100" lvl="0" marL="457200" rtl="0" algn="l">
                        <a:lnSpc>
                          <a:spcPct val="115000"/>
                        </a:lnSpc>
                        <a:spcBef>
                          <a:spcPts val="0"/>
                        </a:spcBef>
                        <a:spcAft>
                          <a:spcPts val="0"/>
                        </a:spcAft>
                        <a:buClr>
                          <a:srgbClr val="0D0D0D"/>
                        </a:buClr>
                        <a:buSzPts val="1000"/>
                        <a:buFont typeface="Inter"/>
                        <a:buChar char="●"/>
                      </a:pPr>
                      <a:r>
                        <a:rPr b="1" lang="en" sz="1000">
                          <a:solidFill>
                            <a:srgbClr val="0D0D0D"/>
                          </a:solidFill>
                          <a:latin typeface="Inter"/>
                          <a:ea typeface="Inter"/>
                          <a:cs typeface="Inter"/>
                          <a:sym typeface="Inter"/>
                        </a:rPr>
                        <a:t>Geography:</a:t>
                      </a:r>
                      <a:r>
                        <a:rPr lang="en" sz="1000">
                          <a:solidFill>
                            <a:srgbClr val="0D0D0D"/>
                          </a:solidFill>
                          <a:latin typeface="Inter"/>
                          <a:ea typeface="Inter"/>
                          <a:cs typeface="Inter"/>
                          <a:sym typeface="Inter"/>
                        </a:rPr>
                        <a:t> North America, UK, Australia</a:t>
                      </a:r>
                      <a:endParaRPr sz="1000">
                        <a:solidFill>
                          <a:schemeClr val="dk1"/>
                        </a:solidFill>
                        <a:latin typeface="Maven Pro"/>
                        <a:ea typeface="Maven Pro"/>
                        <a:cs typeface="Maven Pro"/>
                        <a:sym typeface="Maven Pro"/>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1510575">
                <a:tc>
                  <a:txBody>
                    <a:bodyPr/>
                    <a:lstStyle/>
                    <a:p>
                      <a:pPr indent="0" lvl="0" marL="0" rtl="0" algn="l">
                        <a:lnSpc>
                          <a:spcPct val="115000"/>
                        </a:lnSpc>
                        <a:spcBef>
                          <a:spcPts val="1000"/>
                        </a:spcBef>
                        <a:spcAft>
                          <a:spcPts val="0"/>
                        </a:spcAft>
                        <a:buNone/>
                      </a:pPr>
                      <a:r>
                        <a:t/>
                      </a:r>
                      <a:endParaRPr b="1" sz="1000">
                        <a:latin typeface="Maven Pro"/>
                        <a:ea typeface="Maven Pro"/>
                        <a:cs typeface="Maven Pro"/>
                        <a:sym typeface="Maven Pro"/>
                      </a:endParaRPr>
                    </a:p>
                    <a:p>
                      <a:pPr indent="-292100" lvl="0" marL="457200" rtl="0" algn="l">
                        <a:lnSpc>
                          <a:spcPct val="115000"/>
                        </a:lnSpc>
                        <a:spcBef>
                          <a:spcPts val="1000"/>
                        </a:spcBef>
                        <a:spcAft>
                          <a:spcPts val="0"/>
                        </a:spcAft>
                        <a:buClr>
                          <a:srgbClr val="0D0D0D"/>
                        </a:buClr>
                        <a:buSzPts val="1000"/>
                        <a:buFont typeface="Inter"/>
                        <a:buChar char="●"/>
                      </a:pPr>
                      <a:r>
                        <a:rPr b="1" lang="en" sz="1000">
                          <a:solidFill>
                            <a:srgbClr val="0D0D0D"/>
                          </a:solidFill>
                          <a:latin typeface="Inter"/>
                          <a:ea typeface="Inter"/>
                          <a:cs typeface="Inter"/>
                          <a:sym typeface="Inter"/>
                        </a:rPr>
                        <a:t>Needs: </a:t>
                      </a:r>
                      <a:r>
                        <a:rPr lang="en" sz="1000">
                          <a:solidFill>
                            <a:srgbClr val="0D0D0D"/>
                          </a:solidFill>
                          <a:latin typeface="Inter"/>
                          <a:ea typeface="Inter"/>
                          <a:cs typeface="Inter"/>
                          <a:sym typeface="Inter"/>
                        </a:rPr>
                        <a:t>Large volume of content for various platforms, efficiency in content production, consistency in brand messaging, and advanced analytics for content performance.</a:t>
                      </a:r>
                      <a:endParaRPr sz="1000">
                        <a:solidFill>
                          <a:srgbClr val="0D0D0D"/>
                        </a:solidFill>
                        <a:latin typeface="Inter"/>
                        <a:ea typeface="Inter"/>
                        <a:cs typeface="Inter"/>
                        <a:sym typeface="Inter"/>
                      </a:endParaRPr>
                    </a:p>
                    <a:p>
                      <a:pPr indent="-292100" lvl="0" marL="457200" rtl="0" algn="l">
                        <a:lnSpc>
                          <a:spcPct val="115000"/>
                        </a:lnSpc>
                        <a:spcBef>
                          <a:spcPts val="1500"/>
                        </a:spcBef>
                        <a:spcAft>
                          <a:spcPts val="1500"/>
                        </a:spcAft>
                        <a:buClr>
                          <a:srgbClr val="0D0D0D"/>
                        </a:buClr>
                        <a:buSzPts val="1000"/>
                        <a:buFont typeface="Inter"/>
                        <a:buChar char="●"/>
                      </a:pPr>
                      <a:r>
                        <a:rPr b="1" lang="en" sz="1000">
                          <a:solidFill>
                            <a:srgbClr val="0D0D0D"/>
                          </a:solidFill>
                          <a:latin typeface="Inter"/>
                          <a:ea typeface="Inter"/>
                          <a:cs typeface="Inter"/>
                          <a:sym typeface="Inter"/>
                        </a:rPr>
                        <a:t>Pain Points:</a:t>
                      </a:r>
                      <a:r>
                        <a:rPr lang="en" sz="1000">
                          <a:solidFill>
                            <a:srgbClr val="0D0D0D"/>
                          </a:solidFill>
                          <a:latin typeface="Inter"/>
                          <a:ea typeface="Inter"/>
                          <a:cs typeface="Inter"/>
                          <a:sym typeface="Inter"/>
                        </a:rPr>
                        <a:t> Struggling to maintain content quality with high production needs, managing a large and diverse team of content creators, and analyzing content performance across multiple channels.</a:t>
                      </a:r>
                      <a:endParaRPr i="1" sz="1000">
                        <a:latin typeface="Maven Pro"/>
                        <a:ea typeface="Maven Pro"/>
                        <a:cs typeface="Maven Pro"/>
                        <a:sym typeface="Maven Pro"/>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0">
                        <a:solidFill>
                          <a:schemeClr val="dk1"/>
                        </a:solidFill>
                        <a:latin typeface="Inter"/>
                        <a:ea typeface="Inter"/>
                        <a:cs typeface="Inter"/>
                        <a:sym typeface="Inter"/>
                      </a:endParaRPr>
                    </a:p>
                    <a:p>
                      <a:pPr indent="-292100" lvl="0" marL="4572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Buying Process : </a:t>
                      </a:r>
                      <a:r>
                        <a:rPr lang="en" sz="1000">
                          <a:solidFill>
                            <a:schemeClr val="dk1"/>
                          </a:solidFill>
                          <a:latin typeface="Inter"/>
                          <a:ea typeface="Inter"/>
                          <a:cs typeface="Inter"/>
                          <a:sym typeface="Inter"/>
                        </a:rPr>
                        <a:t>Prospects would trial for 30 days and increase the counts of seats/licenses.</a:t>
                      </a:r>
                      <a:endParaRPr sz="1000">
                        <a:solidFill>
                          <a:schemeClr val="dk1"/>
                        </a:solidFill>
                        <a:latin typeface="Inter"/>
                        <a:ea typeface="Inter"/>
                        <a:cs typeface="Inter"/>
                        <a:sym typeface="Inter"/>
                      </a:endParaRPr>
                    </a:p>
                    <a:p>
                      <a:pPr indent="0" lvl="0" marL="0" rtl="0" algn="l">
                        <a:lnSpc>
                          <a:spcPct val="115000"/>
                        </a:lnSpc>
                        <a:spcBef>
                          <a:spcPts val="0"/>
                        </a:spcBef>
                        <a:spcAft>
                          <a:spcPts val="0"/>
                        </a:spcAft>
                        <a:buNone/>
                      </a:pPr>
                      <a:r>
                        <a:t/>
                      </a:r>
                      <a:endParaRPr b="1" sz="1000">
                        <a:solidFill>
                          <a:schemeClr val="dk1"/>
                        </a:solidFill>
                        <a:latin typeface="Maven Pro"/>
                        <a:ea typeface="Maven Pro"/>
                        <a:cs typeface="Maven Pro"/>
                        <a:sym typeface="Maven Pro"/>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r>
            </a:tbl>
          </a:graphicData>
        </a:graphic>
      </p:graphicFrame>
      <p:sp>
        <p:nvSpPr>
          <p:cNvPr id="173" name="Google Shape;173;p34"/>
          <p:cNvSpPr/>
          <p:nvPr/>
        </p:nvSpPr>
        <p:spPr>
          <a:xfrm>
            <a:off x="909625" y="921350"/>
            <a:ext cx="7715400" cy="291900"/>
          </a:xfrm>
          <a:prstGeom prst="roundRect">
            <a:avLst>
              <a:gd fmla="val 16667" name="adj"/>
            </a:avLst>
          </a:prstGeom>
          <a:solidFill>
            <a:srgbClr val="FD7A7A"/>
          </a:solidFill>
          <a:ln cap="flat" cmpd="sng" w="9525">
            <a:solidFill>
              <a:srgbClr val="FD7A7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Inter"/>
                <a:ea typeface="Inter"/>
                <a:cs typeface="Inter"/>
                <a:sym typeface="Inter"/>
              </a:rPr>
              <a:t>Be as specific as possible with your ICP!</a:t>
            </a:r>
            <a:endParaRPr b="1">
              <a:solidFill>
                <a:schemeClr val="lt1"/>
              </a:solidFill>
              <a:latin typeface="Inter"/>
              <a:ea typeface="Inter"/>
              <a:cs typeface="Inter"/>
              <a:sym typeface="Inter"/>
            </a:endParaRPr>
          </a:p>
        </p:txBody>
      </p:sp>
      <p:sp>
        <p:nvSpPr>
          <p:cNvPr id="174" name="Google Shape;174;p34"/>
          <p:cNvSpPr txBox="1"/>
          <p:nvPr>
            <p:ph idx="12" type="sldNum"/>
          </p:nvPr>
        </p:nvSpPr>
        <p:spPr>
          <a:xfrm>
            <a:off x="86248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175" name="Google Shape;175;p34"/>
          <p:cNvGrpSpPr/>
          <p:nvPr/>
        </p:nvGrpSpPr>
        <p:grpSpPr>
          <a:xfrm>
            <a:off x="8526" y="0"/>
            <a:ext cx="606798" cy="5143502"/>
            <a:chOff x="8526" y="0"/>
            <a:chExt cx="606798" cy="5143502"/>
          </a:xfrm>
        </p:grpSpPr>
        <p:pic>
          <p:nvPicPr>
            <p:cNvPr id="176" name="Google Shape;176;p34"/>
            <p:cNvPicPr preferRelativeResize="0"/>
            <p:nvPr/>
          </p:nvPicPr>
          <p:blipFill>
            <a:blip r:embed="rId3">
              <a:alphaModFix/>
            </a:blip>
            <a:stretch>
              <a:fillRect/>
            </a:stretch>
          </p:blipFill>
          <p:spPr>
            <a:xfrm>
              <a:off x="8526" y="0"/>
              <a:ext cx="606798" cy="5143502"/>
            </a:xfrm>
            <a:prstGeom prst="rect">
              <a:avLst/>
            </a:prstGeom>
            <a:noFill/>
            <a:ln>
              <a:noFill/>
            </a:ln>
          </p:spPr>
        </p:pic>
        <p:sp>
          <p:nvSpPr>
            <p:cNvPr id="177" name="Google Shape;177;p34"/>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pic>
          <p:nvPicPr>
            <p:cNvPr id="178" name="Google Shape;178;p34"/>
            <p:cNvPicPr preferRelativeResize="0"/>
            <p:nvPr/>
          </p:nvPicPr>
          <p:blipFill>
            <a:blip r:embed="rId4">
              <a:alphaModFix/>
            </a:blip>
            <a:stretch>
              <a:fillRect/>
            </a:stretch>
          </p:blipFill>
          <p:spPr>
            <a:xfrm>
              <a:off x="187200" y="255400"/>
              <a:ext cx="249425" cy="254625"/>
            </a:xfrm>
            <a:prstGeom prst="rect">
              <a:avLst/>
            </a:prstGeom>
            <a:noFill/>
            <a:ln>
              <a:noFill/>
            </a:ln>
          </p:spPr>
        </p:pic>
      </p:grpSp>
      <p:sp>
        <p:nvSpPr>
          <p:cNvPr id="179" name="Google Shape;179;p34"/>
          <p:cNvSpPr txBox="1"/>
          <p:nvPr/>
        </p:nvSpPr>
        <p:spPr>
          <a:xfrm>
            <a:off x="840475" y="4510825"/>
            <a:ext cx="7755900" cy="393600"/>
          </a:xfrm>
          <a:prstGeom prst="rect">
            <a:avLst/>
          </a:prstGeom>
          <a:noFill/>
          <a:ln>
            <a:noFill/>
          </a:ln>
        </p:spPr>
        <p:txBody>
          <a:bodyPr anchorCtr="0" anchor="t" bIns="91425" lIns="91425" spcFirstLastPara="1" rIns="91425" wrap="square" tIns="91425">
            <a:noAutofit/>
          </a:bodyPr>
          <a:lstStyle/>
          <a:p>
            <a:pPr indent="0" lvl="0" marL="457200" rtl="0" algn="ctr">
              <a:spcBef>
                <a:spcPts val="0"/>
              </a:spcBef>
              <a:spcAft>
                <a:spcPts val="0"/>
              </a:spcAft>
              <a:buNone/>
            </a:pPr>
            <a:r>
              <a:rPr i="1" lang="en" sz="800">
                <a:solidFill>
                  <a:schemeClr val="dk1"/>
                </a:solidFill>
                <a:latin typeface="Inter"/>
                <a:ea typeface="Inter"/>
                <a:cs typeface="Inter"/>
                <a:sym typeface="Inter"/>
              </a:rPr>
              <a:t>This table has dummy data &amp; information about a hypothetical company TurferSEO. TurferSEO is launching AI content generation capabilities in their existing tool that's used by large B2B companies for content creation and SEO optimisation. Use this information as an inspiration to populate content relevant to your business.</a:t>
            </a:r>
            <a:endParaRPr i="1" sz="800">
              <a:solidFill>
                <a:schemeClr val="dk1"/>
              </a:solidFill>
              <a:latin typeface="Inter"/>
              <a:ea typeface="Inter"/>
              <a:cs typeface="Inter"/>
              <a:sym typeface="Inter"/>
            </a:endParaRPr>
          </a:p>
        </p:txBody>
      </p:sp>
      <p:sp>
        <p:nvSpPr>
          <p:cNvPr id="180" name="Google Shape;180;p34"/>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5"/>
          <p:cNvSpPr txBox="1"/>
          <p:nvPr/>
        </p:nvSpPr>
        <p:spPr>
          <a:xfrm>
            <a:off x="909525" y="138850"/>
            <a:ext cx="7158300" cy="435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SzPts val="1100"/>
              <a:buNone/>
            </a:pPr>
            <a:r>
              <a:rPr lang="en" sz="2400">
                <a:solidFill>
                  <a:srgbClr val="220852"/>
                </a:solidFill>
                <a:latin typeface="Playfair Display Black"/>
                <a:ea typeface="Playfair Display Black"/>
                <a:cs typeface="Playfair Display Black"/>
                <a:sym typeface="Playfair Display Black"/>
              </a:rPr>
              <a:t>Buyer Journey Identification</a:t>
            </a:r>
            <a:endParaRPr sz="2100">
              <a:solidFill>
                <a:srgbClr val="FD625E"/>
              </a:solidFill>
              <a:latin typeface="Playfair Display Black"/>
              <a:ea typeface="Playfair Display Black"/>
              <a:cs typeface="Playfair Display Black"/>
              <a:sym typeface="Playfair Display Black"/>
            </a:endParaRPr>
          </a:p>
        </p:txBody>
      </p:sp>
      <p:sp>
        <p:nvSpPr>
          <p:cNvPr id="186" name="Google Shape;186;p35"/>
          <p:cNvSpPr txBox="1"/>
          <p:nvPr>
            <p:ph idx="12" type="sldNum"/>
          </p:nvPr>
        </p:nvSpPr>
        <p:spPr>
          <a:xfrm>
            <a:off x="86248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187" name="Google Shape;187;p35"/>
          <p:cNvGrpSpPr/>
          <p:nvPr/>
        </p:nvGrpSpPr>
        <p:grpSpPr>
          <a:xfrm>
            <a:off x="8526" y="0"/>
            <a:ext cx="606798" cy="5143502"/>
            <a:chOff x="8526" y="0"/>
            <a:chExt cx="606798" cy="5143502"/>
          </a:xfrm>
        </p:grpSpPr>
        <p:pic>
          <p:nvPicPr>
            <p:cNvPr id="188" name="Google Shape;188;p35"/>
            <p:cNvPicPr preferRelativeResize="0"/>
            <p:nvPr/>
          </p:nvPicPr>
          <p:blipFill>
            <a:blip r:embed="rId3">
              <a:alphaModFix/>
            </a:blip>
            <a:stretch>
              <a:fillRect/>
            </a:stretch>
          </p:blipFill>
          <p:spPr>
            <a:xfrm>
              <a:off x="8526" y="0"/>
              <a:ext cx="606798" cy="5143502"/>
            </a:xfrm>
            <a:prstGeom prst="rect">
              <a:avLst/>
            </a:prstGeom>
            <a:noFill/>
            <a:ln>
              <a:noFill/>
            </a:ln>
          </p:spPr>
        </p:pic>
        <p:pic>
          <p:nvPicPr>
            <p:cNvPr id="189" name="Google Shape;189;p35"/>
            <p:cNvPicPr preferRelativeResize="0"/>
            <p:nvPr/>
          </p:nvPicPr>
          <p:blipFill>
            <a:blip r:embed="rId4">
              <a:alphaModFix/>
            </a:blip>
            <a:stretch>
              <a:fillRect/>
            </a:stretch>
          </p:blipFill>
          <p:spPr>
            <a:xfrm>
              <a:off x="187200" y="255400"/>
              <a:ext cx="249425" cy="254625"/>
            </a:xfrm>
            <a:prstGeom prst="rect">
              <a:avLst/>
            </a:prstGeom>
            <a:noFill/>
            <a:ln>
              <a:noFill/>
            </a:ln>
          </p:spPr>
        </p:pic>
      </p:grpSp>
      <p:sp>
        <p:nvSpPr>
          <p:cNvPr id="190" name="Google Shape;190;p35"/>
          <p:cNvSpPr/>
          <p:nvPr/>
        </p:nvSpPr>
        <p:spPr>
          <a:xfrm rot="5400000">
            <a:off x="-560625" y="2578275"/>
            <a:ext cx="3238800" cy="684600"/>
          </a:xfrm>
          <a:prstGeom prst="rightArrow">
            <a:avLst>
              <a:gd fmla="val 50000" name="adj1"/>
              <a:gd fmla="val 50000" name="adj2"/>
            </a:avLst>
          </a:prstGeom>
          <a:solidFill>
            <a:srgbClr val="FD7A7A"/>
          </a:solidFill>
          <a:ln cap="flat" cmpd="sng" w="9525">
            <a:solidFill>
              <a:srgbClr val="FD7A7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aphicFrame>
        <p:nvGraphicFramePr>
          <p:cNvPr id="191" name="Google Shape;191;p35"/>
          <p:cNvGraphicFramePr/>
          <p:nvPr/>
        </p:nvGraphicFramePr>
        <p:xfrm>
          <a:off x="1475075" y="867750"/>
          <a:ext cx="3000000" cy="3000000"/>
        </p:xfrm>
        <a:graphic>
          <a:graphicData uri="http://schemas.openxmlformats.org/drawingml/2006/table">
            <a:tbl>
              <a:tblPr>
                <a:solidFill>
                  <a:srgbClr val="FFFFFF"/>
                </a:solidFill>
                <a:tableStyleId>{01A635C8-9D54-4615-A83B-7E8C8C097A87}</a:tableStyleId>
              </a:tblPr>
              <a:tblGrid>
                <a:gridCol w="1399475"/>
                <a:gridCol w="2293875"/>
                <a:gridCol w="3598650"/>
              </a:tblGrid>
              <a:tr h="275800">
                <a:tc>
                  <a:txBody>
                    <a:bodyPr/>
                    <a:lstStyle/>
                    <a:p>
                      <a:pPr indent="0" lvl="0" marL="0" rtl="0" algn="ctr">
                        <a:lnSpc>
                          <a:spcPct val="115000"/>
                        </a:lnSpc>
                        <a:spcBef>
                          <a:spcPts val="0"/>
                        </a:spcBef>
                        <a:spcAft>
                          <a:spcPts val="0"/>
                        </a:spcAft>
                        <a:buNone/>
                      </a:pPr>
                      <a:r>
                        <a:rPr b="1" lang="en" sz="1000">
                          <a:solidFill>
                            <a:schemeClr val="lt1"/>
                          </a:solidFill>
                          <a:latin typeface="Inter"/>
                          <a:ea typeface="Inter"/>
                          <a:cs typeface="Inter"/>
                          <a:sym typeface="Inter"/>
                        </a:rPr>
                        <a:t>Stage</a:t>
                      </a:r>
                      <a:endParaRPr b="1" sz="1000">
                        <a:solidFill>
                          <a:schemeClr val="lt1"/>
                        </a:solidFill>
                        <a:latin typeface="Inter"/>
                        <a:ea typeface="Inter"/>
                        <a:cs typeface="Inter"/>
                        <a:sym typeface="Inter"/>
                      </a:endParaRPr>
                    </a:p>
                  </a:txBody>
                  <a:tcPr marT="91425" marB="91425" marR="91425" marL="91425" anchor="b">
                    <a:lnL cap="flat" cmpd="sng" w="5300">
                      <a:solidFill>
                        <a:srgbClr val="000000"/>
                      </a:solidFill>
                      <a:prstDash val="solid"/>
                      <a:round/>
                      <a:headEnd len="sm" w="sm" type="none"/>
                      <a:tailEnd len="sm" w="sm" type="none"/>
                    </a:lnL>
                    <a:lnR cap="flat" cmpd="sng" w="5300">
                      <a:solidFill>
                        <a:srgbClr val="000000"/>
                      </a:solidFill>
                      <a:prstDash val="solid"/>
                      <a:round/>
                      <a:headEnd len="sm" w="sm" type="none"/>
                      <a:tailEnd len="sm" w="sm" type="none"/>
                    </a:lnR>
                    <a:lnT cap="flat" cmpd="sng" w="5300">
                      <a:solidFill>
                        <a:srgbClr val="000000"/>
                      </a:solidFill>
                      <a:prstDash val="solid"/>
                      <a:round/>
                      <a:headEnd len="sm" w="sm" type="none"/>
                      <a:tailEnd len="sm" w="sm" type="none"/>
                    </a:lnT>
                    <a:lnB cap="flat" cmpd="sng" w="5300">
                      <a:solidFill>
                        <a:srgbClr val="E3E3E3"/>
                      </a:solidFill>
                      <a:prstDash val="solid"/>
                      <a:round/>
                      <a:headEnd len="sm" w="sm" type="none"/>
                      <a:tailEnd len="sm" w="sm" type="none"/>
                    </a:lnB>
                    <a:solidFill>
                      <a:srgbClr val="26004B"/>
                    </a:solidFill>
                  </a:tcPr>
                </a:tc>
                <a:tc>
                  <a:txBody>
                    <a:bodyPr/>
                    <a:lstStyle/>
                    <a:p>
                      <a:pPr indent="0" lvl="0" marL="0" rtl="0" algn="ctr">
                        <a:lnSpc>
                          <a:spcPct val="115000"/>
                        </a:lnSpc>
                        <a:spcBef>
                          <a:spcPts val="0"/>
                        </a:spcBef>
                        <a:spcAft>
                          <a:spcPts val="0"/>
                        </a:spcAft>
                        <a:buNone/>
                      </a:pPr>
                      <a:r>
                        <a:rPr b="1" lang="en" sz="1000">
                          <a:solidFill>
                            <a:schemeClr val="lt1"/>
                          </a:solidFill>
                          <a:latin typeface="Inter"/>
                          <a:ea typeface="Inter"/>
                          <a:cs typeface="Inter"/>
                          <a:sym typeface="Inter"/>
                        </a:rPr>
                        <a:t>Stage Description</a:t>
                      </a:r>
                      <a:endParaRPr b="1" sz="1000">
                        <a:solidFill>
                          <a:schemeClr val="lt1"/>
                        </a:solidFill>
                        <a:latin typeface="Inter"/>
                        <a:ea typeface="Inter"/>
                        <a:cs typeface="Inter"/>
                        <a:sym typeface="Inter"/>
                      </a:endParaRPr>
                    </a:p>
                  </a:txBody>
                  <a:tcPr marT="91425" marB="91425" marR="91425" marL="91425" anchor="b">
                    <a:lnL cap="flat" cmpd="sng" w="5300">
                      <a:solidFill>
                        <a:srgbClr val="000000"/>
                      </a:solidFill>
                      <a:prstDash val="solid"/>
                      <a:round/>
                      <a:headEnd len="sm" w="sm" type="none"/>
                      <a:tailEnd len="sm" w="sm" type="none"/>
                    </a:lnL>
                    <a:lnR cap="flat" cmpd="sng" w="5300">
                      <a:solidFill>
                        <a:srgbClr val="000000"/>
                      </a:solidFill>
                      <a:prstDash val="solid"/>
                      <a:round/>
                      <a:headEnd len="sm" w="sm" type="none"/>
                      <a:tailEnd len="sm" w="sm" type="none"/>
                    </a:lnR>
                    <a:lnT cap="flat" cmpd="sng" w="5300">
                      <a:solidFill>
                        <a:srgbClr val="000000"/>
                      </a:solidFill>
                      <a:prstDash val="solid"/>
                      <a:round/>
                      <a:headEnd len="sm" w="sm" type="none"/>
                      <a:tailEnd len="sm" w="sm" type="none"/>
                    </a:lnT>
                    <a:lnB cap="flat" cmpd="sng" w="5300">
                      <a:solidFill>
                        <a:srgbClr val="E3E3E3"/>
                      </a:solidFill>
                      <a:prstDash val="solid"/>
                      <a:round/>
                      <a:headEnd len="sm" w="sm" type="none"/>
                      <a:tailEnd len="sm" w="sm" type="none"/>
                    </a:lnB>
                    <a:solidFill>
                      <a:srgbClr val="26004B"/>
                    </a:solidFill>
                  </a:tcPr>
                </a:tc>
                <a:tc>
                  <a:txBody>
                    <a:bodyPr/>
                    <a:lstStyle/>
                    <a:p>
                      <a:pPr indent="0" lvl="0" marL="0" rtl="0" algn="ctr">
                        <a:lnSpc>
                          <a:spcPct val="115000"/>
                        </a:lnSpc>
                        <a:spcBef>
                          <a:spcPts val="0"/>
                        </a:spcBef>
                        <a:spcAft>
                          <a:spcPts val="0"/>
                        </a:spcAft>
                        <a:buNone/>
                      </a:pPr>
                      <a:r>
                        <a:rPr b="1" lang="en" sz="1000">
                          <a:solidFill>
                            <a:schemeClr val="lt1"/>
                          </a:solidFill>
                          <a:latin typeface="Inter"/>
                          <a:ea typeface="Inter"/>
                          <a:cs typeface="Inter"/>
                          <a:sym typeface="Inter"/>
                        </a:rPr>
                        <a:t>Actions</a:t>
                      </a:r>
                      <a:endParaRPr b="1" sz="1000">
                        <a:solidFill>
                          <a:schemeClr val="lt1"/>
                        </a:solidFill>
                        <a:latin typeface="Inter"/>
                        <a:ea typeface="Inter"/>
                        <a:cs typeface="Inter"/>
                        <a:sym typeface="Inter"/>
                      </a:endParaRPr>
                    </a:p>
                  </a:txBody>
                  <a:tcPr marT="91425" marB="91425" marR="91425" marL="91425" anchor="b">
                    <a:lnL cap="flat" cmpd="sng" w="5300">
                      <a:solidFill>
                        <a:srgbClr val="000000"/>
                      </a:solidFill>
                      <a:prstDash val="solid"/>
                      <a:round/>
                      <a:headEnd len="sm" w="sm" type="none"/>
                      <a:tailEnd len="sm" w="sm" type="none"/>
                    </a:lnL>
                    <a:lnR cap="flat" cmpd="sng" w="5300">
                      <a:solidFill>
                        <a:srgbClr val="000000"/>
                      </a:solidFill>
                      <a:prstDash val="solid"/>
                      <a:round/>
                      <a:headEnd len="sm" w="sm" type="none"/>
                      <a:tailEnd len="sm" w="sm" type="none"/>
                    </a:lnR>
                    <a:lnT cap="flat" cmpd="sng" w="5300">
                      <a:solidFill>
                        <a:srgbClr val="000000"/>
                      </a:solidFill>
                      <a:prstDash val="solid"/>
                      <a:round/>
                      <a:headEnd len="sm" w="sm" type="none"/>
                      <a:tailEnd len="sm" w="sm" type="none"/>
                    </a:lnT>
                    <a:lnB cap="flat" cmpd="sng" w="5300">
                      <a:solidFill>
                        <a:srgbClr val="E3E3E3"/>
                      </a:solidFill>
                      <a:prstDash val="solid"/>
                      <a:round/>
                      <a:headEnd len="sm" w="sm" type="none"/>
                      <a:tailEnd len="sm" w="sm" type="none"/>
                    </a:lnB>
                    <a:solidFill>
                      <a:srgbClr val="26004B"/>
                    </a:solidFill>
                  </a:tcPr>
                </a:tc>
              </a:tr>
              <a:tr h="982875">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Awareness</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Buyers recognise they have a content generation problem and begin looking for solutions.</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Develop and distribute industry reports, whitepapers, and host webinars; Optimise content for SEO and engage in targeted advertising; Participate in trade shows and PR activities.</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800025">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Consideration</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Buyers evaluate different solutions to address their needs, seeking detailed information.</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Offer personalised product demos and case studies; Provide detailed solution guides; Engage decision-makers through account-based marketing.</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800025">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Decision</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Buyers decide on the best solution after comparing options and possibly engaging in trials.</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Offer free trials or pilot programs; Share customer testimonials and references; Provide objective competitive comparisons.</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800025">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Cross-Stage Strategies</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Ongoing strategies that apply throughout the buyer journey to support and engage prospects.</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Assign dedicated account managers; Establish a feedback loop with prospects; Engage in a collaborative selling approach.</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bl>
          </a:graphicData>
        </a:graphic>
      </p:graphicFrame>
      <p:sp>
        <p:nvSpPr>
          <p:cNvPr id="192" name="Google Shape;192;p35"/>
          <p:cNvSpPr txBox="1"/>
          <p:nvPr/>
        </p:nvSpPr>
        <p:spPr>
          <a:xfrm>
            <a:off x="840475" y="4587025"/>
            <a:ext cx="7755900" cy="393600"/>
          </a:xfrm>
          <a:prstGeom prst="rect">
            <a:avLst/>
          </a:prstGeom>
          <a:noFill/>
          <a:ln>
            <a:noFill/>
          </a:ln>
        </p:spPr>
        <p:txBody>
          <a:bodyPr anchorCtr="0" anchor="t" bIns="91425" lIns="91425" spcFirstLastPara="1" rIns="91425" wrap="square" tIns="91425">
            <a:noAutofit/>
          </a:bodyPr>
          <a:lstStyle/>
          <a:p>
            <a:pPr indent="0" lvl="0" marL="457200" rtl="0" algn="ctr">
              <a:spcBef>
                <a:spcPts val="0"/>
              </a:spcBef>
              <a:spcAft>
                <a:spcPts val="0"/>
              </a:spcAft>
              <a:buNone/>
            </a:pPr>
            <a:r>
              <a:rPr i="1" lang="en" sz="800">
                <a:solidFill>
                  <a:schemeClr val="dk1"/>
                </a:solidFill>
                <a:latin typeface="Inter"/>
                <a:ea typeface="Inter"/>
                <a:cs typeface="Inter"/>
                <a:sym typeface="Inter"/>
              </a:rPr>
              <a:t>This table has dummy data &amp; information about a hypothetical company TurferSEO. TurferSEO is launching AI content generation capabilities in their existing tool that's used by large B2B companies for content creation and SEO optimisation. Use this information as an inspiration to populate content relevant to your business.</a:t>
            </a:r>
            <a:endParaRPr i="1" sz="800">
              <a:solidFill>
                <a:schemeClr val="dk1"/>
              </a:solidFill>
              <a:latin typeface="Inter"/>
              <a:ea typeface="Inter"/>
              <a:cs typeface="Inter"/>
              <a:sym typeface="Inter"/>
            </a:endParaRPr>
          </a:p>
        </p:txBody>
      </p:sp>
      <p:sp>
        <p:nvSpPr>
          <p:cNvPr id="193" name="Google Shape;193;p35"/>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sp>
        <p:nvSpPr>
          <p:cNvPr id="194" name="Google Shape;194;p35"/>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6"/>
          <p:cNvSpPr txBox="1"/>
          <p:nvPr/>
        </p:nvSpPr>
        <p:spPr>
          <a:xfrm>
            <a:off x="909525" y="138850"/>
            <a:ext cx="7158300" cy="435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SzPts val="1100"/>
              <a:buNone/>
            </a:pPr>
            <a:r>
              <a:rPr lang="en" sz="2400">
                <a:solidFill>
                  <a:srgbClr val="220852"/>
                </a:solidFill>
                <a:latin typeface="Playfair Display Black"/>
                <a:ea typeface="Playfair Display Black"/>
                <a:cs typeface="Playfair Display Black"/>
                <a:sym typeface="Playfair Display Black"/>
              </a:rPr>
              <a:t>Competitive Analysis</a:t>
            </a:r>
            <a:endParaRPr sz="2100">
              <a:solidFill>
                <a:srgbClr val="FD625E"/>
              </a:solidFill>
              <a:latin typeface="Playfair Display Black"/>
              <a:ea typeface="Playfair Display Black"/>
              <a:cs typeface="Playfair Display Black"/>
              <a:sym typeface="Playfair Display Black"/>
            </a:endParaRPr>
          </a:p>
        </p:txBody>
      </p:sp>
      <p:sp>
        <p:nvSpPr>
          <p:cNvPr id="200" name="Google Shape;200;p36"/>
          <p:cNvSpPr txBox="1"/>
          <p:nvPr>
            <p:ph idx="12" type="sldNum"/>
          </p:nvPr>
        </p:nvSpPr>
        <p:spPr>
          <a:xfrm>
            <a:off x="86248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01" name="Google Shape;201;p36"/>
          <p:cNvGrpSpPr/>
          <p:nvPr/>
        </p:nvGrpSpPr>
        <p:grpSpPr>
          <a:xfrm>
            <a:off x="8526" y="0"/>
            <a:ext cx="606798" cy="5143502"/>
            <a:chOff x="8526" y="0"/>
            <a:chExt cx="606798" cy="5143502"/>
          </a:xfrm>
        </p:grpSpPr>
        <p:pic>
          <p:nvPicPr>
            <p:cNvPr id="202" name="Google Shape;202;p36"/>
            <p:cNvPicPr preferRelativeResize="0"/>
            <p:nvPr/>
          </p:nvPicPr>
          <p:blipFill>
            <a:blip r:embed="rId3">
              <a:alphaModFix/>
            </a:blip>
            <a:stretch>
              <a:fillRect/>
            </a:stretch>
          </p:blipFill>
          <p:spPr>
            <a:xfrm>
              <a:off x="8526" y="0"/>
              <a:ext cx="606798" cy="5143502"/>
            </a:xfrm>
            <a:prstGeom prst="rect">
              <a:avLst/>
            </a:prstGeom>
            <a:noFill/>
            <a:ln>
              <a:noFill/>
            </a:ln>
          </p:spPr>
        </p:pic>
        <p:pic>
          <p:nvPicPr>
            <p:cNvPr id="203" name="Google Shape;203;p36"/>
            <p:cNvPicPr preferRelativeResize="0"/>
            <p:nvPr/>
          </p:nvPicPr>
          <p:blipFill>
            <a:blip r:embed="rId4">
              <a:alphaModFix/>
            </a:blip>
            <a:stretch>
              <a:fillRect/>
            </a:stretch>
          </p:blipFill>
          <p:spPr>
            <a:xfrm>
              <a:off x="187200" y="255400"/>
              <a:ext cx="249425" cy="254625"/>
            </a:xfrm>
            <a:prstGeom prst="rect">
              <a:avLst/>
            </a:prstGeom>
            <a:noFill/>
            <a:ln>
              <a:noFill/>
            </a:ln>
          </p:spPr>
        </p:pic>
      </p:grpSp>
      <p:graphicFrame>
        <p:nvGraphicFramePr>
          <p:cNvPr id="204" name="Google Shape;204;p36"/>
          <p:cNvGraphicFramePr/>
          <p:nvPr/>
        </p:nvGraphicFramePr>
        <p:xfrm>
          <a:off x="808888" y="725913"/>
          <a:ext cx="3000000" cy="3000000"/>
        </p:xfrm>
        <a:graphic>
          <a:graphicData uri="http://schemas.openxmlformats.org/drawingml/2006/table">
            <a:tbl>
              <a:tblPr>
                <a:solidFill>
                  <a:srgbClr val="FFFFFF"/>
                </a:solidFill>
                <a:tableStyleId>{01A635C8-9D54-4615-A83B-7E8C8C097A87}</a:tableStyleId>
              </a:tblPr>
              <a:tblGrid>
                <a:gridCol w="1134325"/>
                <a:gridCol w="1353450"/>
                <a:gridCol w="1110400"/>
                <a:gridCol w="1089075"/>
                <a:gridCol w="1085725"/>
                <a:gridCol w="802875"/>
                <a:gridCol w="1464075"/>
              </a:tblGrid>
              <a:tr h="792150">
                <a:tc>
                  <a:txBody>
                    <a:bodyPr/>
                    <a:lstStyle/>
                    <a:p>
                      <a:pPr indent="0" lvl="0" marL="0" rtl="0" algn="ctr">
                        <a:lnSpc>
                          <a:spcPct val="115000"/>
                        </a:lnSpc>
                        <a:spcBef>
                          <a:spcPts val="0"/>
                        </a:spcBef>
                        <a:spcAft>
                          <a:spcPts val="0"/>
                        </a:spcAft>
                        <a:buNone/>
                      </a:pPr>
                      <a:r>
                        <a:rPr b="1" lang="en" sz="950">
                          <a:solidFill>
                            <a:schemeClr val="lt1"/>
                          </a:solidFill>
                          <a:latin typeface="Inter"/>
                          <a:ea typeface="Inter"/>
                          <a:cs typeface="Inter"/>
                          <a:sym typeface="Inter"/>
                        </a:rPr>
                        <a:t>Company</a:t>
                      </a:r>
                      <a:endParaRPr b="1" sz="950">
                        <a:solidFill>
                          <a:schemeClr val="lt1"/>
                        </a:solidFill>
                        <a:latin typeface="Inter"/>
                        <a:ea typeface="Inter"/>
                        <a:cs typeface="Inter"/>
                        <a:sym typeface="Inter"/>
                      </a:endParaRPr>
                    </a:p>
                  </a:txBody>
                  <a:tcPr marT="91425" marB="91425" marR="91425" marL="91425" anchor="b">
                    <a:lnL cap="flat" cmpd="sng" w="5300">
                      <a:solidFill>
                        <a:srgbClr val="000000"/>
                      </a:solidFill>
                      <a:prstDash val="solid"/>
                      <a:round/>
                      <a:headEnd len="sm" w="sm" type="none"/>
                      <a:tailEnd len="sm" w="sm" type="none"/>
                    </a:lnL>
                    <a:lnR cap="flat" cmpd="sng" w="5300">
                      <a:solidFill>
                        <a:srgbClr val="000000"/>
                      </a:solidFill>
                      <a:prstDash val="solid"/>
                      <a:round/>
                      <a:headEnd len="sm" w="sm" type="none"/>
                      <a:tailEnd len="sm" w="sm" type="none"/>
                    </a:lnR>
                    <a:lnT cap="flat" cmpd="sng" w="5300">
                      <a:solidFill>
                        <a:srgbClr val="000000"/>
                      </a:solidFill>
                      <a:prstDash val="solid"/>
                      <a:round/>
                      <a:headEnd len="sm" w="sm" type="none"/>
                      <a:tailEnd len="sm" w="sm" type="none"/>
                    </a:lnT>
                    <a:lnB cap="flat" cmpd="sng" w="5300">
                      <a:solidFill>
                        <a:srgbClr val="E3E3E3"/>
                      </a:solidFill>
                      <a:prstDash val="solid"/>
                      <a:round/>
                      <a:headEnd len="sm" w="sm" type="none"/>
                      <a:tailEnd len="sm" w="sm" type="none"/>
                    </a:lnB>
                    <a:solidFill>
                      <a:srgbClr val="26004B"/>
                    </a:solidFill>
                  </a:tcPr>
                </a:tc>
                <a:tc>
                  <a:txBody>
                    <a:bodyPr/>
                    <a:lstStyle/>
                    <a:p>
                      <a:pPr indent="0" lvl="0" marL="0" rtl="0" algn="ctr">
                        <a:lnSpc>
                          <a:spcPct val="115000"/>
                        </a:lnSpc>
                        <a:spcBef>
                          <a:spcPts val="0"/>
                        </a:spcBef>
                        <a:spcAft>
                          <a:spcPts val="0"/>
                        </a:spcAft>
                        <a:buNone/>
                      </a:pPr>
                      <a:r>
                        <a:rPr b="1" lang="en" sz="950">
                          <a:solidFill>
                            <a:schemeClr val="lt1"/>
                          </a:solidFill>
                          <a:latin typeface="Inter"/>
                          <a:ea typeface="Inter"/>
                          <a:cs typeface="Inter"/>
                          <a:sym typeface="Inter"/>
                        </a:rPr>
                        <a:t>Product</a:t>
                      </a:r>
                      <a:endParaRPr b="1" sz="950">
                        <a:solidFill>
                          <a:schemeClr val="lt1"/>
                        </a:solidFill>
                        <a:latin typeface="Inter"/>
                        <a:ea typeface="Inter"/>
                        <a:cs typeface="Inter"/>
                        <a:sym typeface="Inter"/>
                      </a:endParaRPr>
                    </a:p>
                    <a:p>
                      <a:pPr indent="0" lvl="0" marL="0" rtl="0" algn="ctr">
                        <a:lnSpc>
                          <a:spcPct val="115000"/>
                        </a:lnSpc>
                        <a:spcBef>
                          <a:spcPts val="0"/>
                        </a:spcBef>
                        <a:spcAft>
                          <a:spcPts val="0"/>
                        </a:spcAft>
                        <a:buNone/>
                      </a:pPr>
                      <a:r>
                        <a:rPr b="1" lang="en" sz="950">
                          <a:solidFill>
                            <a:schemeClr val="lt1"/>
                          </a:solidFill>
                          <a:latin typeface="Inter"/>
                          <a:ea typeface="Inter"/>
                          <a:cs typeface="Inter"/>
                          <a:sym typeface="Inter"/>
                        </a:rPr>
                        <a:t>Offerings</a:t>
                      </a:r>
                      <a:endParaRPr b="1" sz="950">
                        <a:solidFill>
                          <a:schemeClr val="lt1"/>
                        </a:solidFill>
                        <a:latin typeface="Inter"/>
                        <a:ea typeface="Inter"/>
                        <a:cs typeface="Inter"/>
                        <a:sym typeface="Inter"/>
                      </a:endParaRPr>
                    </a:p>
                  </a:txBody>
                  <a:tcPr marT="91425" marB="91425" marR="91425" marL="91425" anchor="b">
                    <a:lnL cap="flat" cmpd="sng" w="5300">
                      <a:solidFill>
                        <a:srgbClr val="000000"/>
                      </a:solidFill>
                      <a:prstDash val="solid"/>
                      <a:round/>
                      <a:headEnd len="sm" w="sm" type="none"/>
                      <a:tailEnd len="sm" w="sm" type="none"/>
                    </a:lnL>
                    <a:lnR cap="flat" cmpd="sng" w="5300">
                      <a:solidFill>
                        <a:srgbClr val="000000"/>
                      </a:solidFill>
                      <a:prstDash val="solid"/>
                      <a:round/>
                      <a:headEnd len="sm" w="sm" type="none"/>
                      <a:tailEnd len="sm" w="sm" type="none"/>
                    </a:lnR>
                    <a:lnT cap="flat" cmpd="sng" w="5300">
                      <a:solidFill>
                        <a:srgbClr val="000000"/>
                      </a:solidFill>
                      <a:prstDash val="solid"/>
                      <a:round/>
                      <a:headEnd len="sm" w="sm" type="none"/>
                      <a:tailEnd len="sm" w="sm" type="none"/>
                    </a:lnT>
                    <a:lnB cap="flat" cmpd="sng" w="5300">
                      <a:solidFill>
                        <a:srgbClr val="E3E3E3"/>
                      </a:solidFill>
                      <a:prstDash val="solid"/>
                      <a:round/>
                      <a:headEnd len="sm" w="sm" type="none"/>
                      <a:tailEnd len="sm" w="sm" type="none"/>
                    </a:lnB>
                    <a:solidFill>
                      <a:srgbClr val="26004B"/>
                    </a:solidFill>
                  </a:tcPr>
                </a:tc>
                <a:tc>
                  <a:txBody>
                    <a:bodyPr/>
                    <a:lstStyle/>
                    <a:p>
                      <a:pPr indent="0" lvl="0" marL="0" rtl="0" algn="ctr">
                        <a:lnSpc>
                          <a:spcPct val="115000"/>
                        </a:lnSpc>
                        <a:spcBef>
                          <a:spcPts val="0"/>
                        </a:spcBef>
                        <a:spcAft>
                          <a:spcPts val="0"/>
                        </a:spcAft>
                        <a:buNone/>
                      </a:pPr>
                      <a:r>
                        <a:rPr b="1" lang="en" sz="950">
                          <a:solidFill>
                            <a:schemeClr val="lt1"/>
                          </a:solidFill>
                          <a:latin typeface="Inter"/>
                          <a:ea typeface="Inter"/>
                          <a:cs typeface="Inter"/>
                          <a:sym typeface="Inter"/>
                        </a:rPr>
                        <a:t>Pricing Strategy</a:t>
                      </a:r>
                      <a:endParaRPr b="1" sz="950">
                        <a:solidFill>
                          <a:schemeClr val="lt1"/>
                        </a:solidFill>
                        <a:latin typeface="Inter"/>
                        <a:ea typeface="Inter"/>
                        <a:cs typeface="Inter"/>
                        <a:sym typeface="Inter"/>
                      </a:endParaRPr>
                    </a:p>
                  </a:txBody>
                  <a:tcPr marT="91425" marB="91425" marR="91425" marL="91425" anchor="b">
                    <a:lnL cap="flat" cmpd="sng" w="5300">
                      <a:solidFill>
                        <a:srgbClr val="000000"/>
                      </a:solidFill>
                      <a:prstDash val="solid"/>
                      <a:round/>
                      <a:headEnd len="sm" w="sm" type="none"/>
                      <a:tailEnd len="sm" w="sm" type="none"/>
                    </a:lnL>
                    <a:lnR cap="flat" cmpd="sng" w="5300">
                      <a:solidFill>
                        <a:srgbClr val="000000"/>
                      </a:solidFill>
                      <a:prstDash val="solid"/>
                      <a:round/>
                      <a:headEnd len="sm" w="sm" type="none"/>
                      <a:tailEnd len="sm" w="sm" type="none"/>
                    </a:lnR>
                    <a:lnT cap="flat" cmpd="sng" w="5300">
                      <a:solidFill>
                        <a:srgbClr val="000000"/>
                      </a:solidFill>
                      <a:prstDash val="solid"/>
                      <a:round/>
                      <a:headEnd len="sm" w="sm" type="none"/>
                      <a:tailEnd len="sm" w="sm" type="none"/>
                    </a:lnT>
                    <a:lnB cap="flat" cmpd="sng" w="5300">
                      <a:solidFill>
                        <a:srgbClr val="E3E3E3"/>
                      </a:solidFill>
                      <a:prstDash val="solid"/>
                      <a:round/>
                      <a:headEnd len="sm" w="sm" type="none"/>
                      <a:tailEnd len="sm" w="sm" type="none"/>
                    </a:lnB>
                    <a:solidFill>
                      <a:srgbClr val="26004B"/>
                    </a:solidFill>
                  </a:tcPr>
                </a:tc>
                <a:tc>
                  <a:txBody>
                    <a:bodyPr/>
                    <a:lstStyle/>
                    <a:p>
                      <a:pPr indent="0" lvl="0" marL="0" rtl="0" algn="ctr">
                        <a:lnSpc>
                          <a:spcPct val="115000"/>
                        </a:lnSpc>
                        <a:spcBef>
                          <a:spcPts val="0"/>
                        </a:spcBef>
                        <a:spcAft>
                          <a:spcPts val="0"/>
                        </a:spcAft>
                        <a:buNone/>
                      </a:pPr>
                      <a:r>
                        <a:rPr b="1" lang="en" sz="950">
                          <a:solidFill>
                            <a:schemeClr val="lt1"/>
                          </a:solidFill>
                          <a:latin typeface="Inter"/>
                          <a:ea typeface="Inter"/>
                          <a:cs typeface="Inter"/>
                          <a:sym typeface="Inter"/>
                        </a:rPr>
                        <a:t>Market Positioning</a:t>
                      </a:r>
                      <a:endParaRPr b="1" sz="950">
                        <a:solidFill>
                          <a:schemeClr val="lt1"/>
                        </a:solidFill>
                        <a:latin typeface="Inter"/>
                        <a:ea typeface="Inter"/>
                        <a:cs typeface="Inter"/>
                        <a:sym typeface="Inter"/>
                      </a:endParaRPr>
                    </a:p>
                  </a:txBody>
                  <a:tcPr marT="91425" marB="91425" marR="91425" marL="91425" anchor="b">
                    <a:lnL cap="flat" cmpd="sng" w="5300">
                      <a:solidFill>
                        <a:srgbClr val="000000"/>
                      </a:solidFill>
                      <a:prstDash val="solid"/>
                      <a:round/>
                      <a:headEnd len="sm" w="sm" type="none"/>
                      <a:tailEnd len="sm" w="sm" type="none"/>
                    </a:lnL>
                    <a:lnR cap="flat" cmpd="sng" w="5300">
                      <a:solidFill>
                        <a:srgbClr val="000000"/>
                      </a:solidFill>
                      <a:prstDash val="solid"/>
                      <a:round/>
                      <a:headEnd len="sm" w="sm" type="none"/>
                      <a:tailEnd len="sm" w="sm" type="none"/>
                    </a:lnR>
                    <a:lnT cap="flat" cmpd="sng" w="5300">
                      <a:solidFill>
                        <a:srgbClr val="000000"/>
                      </a:solidFill>
                      <a:prstDash val="solid"/>
                      <a:round/>
                      <a:headEnd len="sm" w="sm" type="none"/>
                      <a:tailEnd len="sm" w="sm" type="none"/>
                    </a:lnT>
                    <a:lnB cap="flat" cmpd="sng" w="5300">
                      <a:solidFill>
                        <a:srgbClr val="E3E3E3"/>
                      </a:solidFill>
                      <a:prstDash val="solid"/>
                      <a:round/>
                      <a:headEnd len="sm" w="sm" type="none"/>
                      <a:tailEnd len="sm" w="sm" type="none"/>
                    </a:lnB>
                    <a:solidFill>
                      <a:srgbClr val="26004B"/>
                    </a:solidFill>
                  </a:tcPr>
                </a:tc>
                <a:tc>
                  <a:txBody>
                    <a:bodyPr/>
                    <a:lstStyle/>
                    <a:p>
                      <a:pPr indent="0" lvl="0" marL="0" rtl="0" algn="ctr">
                        <a:lnSpc>
                          <a:spcPct val="115000"/>
                        </a:lnSpc>
                        <a:spcBef>
                          <a:spcPts val="0"/>
                        </a:spcBef>
                        <a:spcAft>
                          <a:spcPts val="0"/>
                        </a:spcAft>
                        <a:buNone/>
                      </a:pPr>
                      <a:r>
                        <a:rPr b="1" lang="en" sz="950">
                          <a:solidFill>
                            <a:schemeClr val="lt1"/>
                          </a:solidFill>
                          <a:latin typeface="Inter"/>
                          <a:ea typeface="Inter"/>
                          <a:cs typeface="Inter"/>
                          <a:sym typeface="Inter"/>
                        </a:rPr>
                        <a:t>Integrations</a:t>
                      </a:r>
                      <a:endParaRPr b="1" sz="950">
                        <a:solidFill>
                          <a:schemeClr val="lt1"/>
                        </a:solidFill>
                        <a:latin typeface="Inter"/>
                        <a:ea typeface="Inter"/>
                        <a:cs typeface="Inter"/>
                        <a:sym typeface="Inter"/>
                      </a:endParaRPr>
                    </a:p>
                  </a:txBody>
                  <a:tcPr marT="91425" marB="91425" marR="91425" marL="91425" anchor="b">
                    <a:lnL cap="flat" cmpd="sng" w="5300">
                      <a:solidFill>
                        <a:srgbClr val="000000"/>
                      </a:solidFill>
                      <a:prstDash val="solid"/>
                      <a:round/>
                      <a:headEnd len="sm" w="sm" type="none"/>
                      <a:tailEnd len="sm" w="sm" type="none"/>
                    </a:lnL>
                    <a:lnR cap="flat" cmpd="sng" w="5300">
                      <a:solidFill>
                        <a:srgbClr val="000000"/>
                      </a:solidFill>
                      <a:prstDash val="solid"/>
                      <a:round/>
                      <a:headEnd len="sm" w="sm" type="none"/>
                      <a:tailEnd len="sm" w="sm" type="none"/>
                    </a:lnR>
                    <a:lnT cap="flat" cmpd="sng" w="5300">
                      <a:solidFill>
                        <a:srgbClr val="000000"/>
                      </a:solidFill>
                      <a:prstDash val="solid"/>
                      <a:round/>
                      <a:headEnd len="sm" w="sm" type="none"/>
                      <a:tailEnd len="sm" w="sm" type="none"/>
                    </a:lnT>
                    <a:lnB cap="flat" cmpd="sng" w="5300">
                      <a:solidFill>
                        <a:srgbClr val="E3E3E3"/>
                      </a:solidFill>
                      <a:prstDash val="solid"/>
                      <a:round/>
                      <a:headEnd len="sm" w="sm" type="none"/>
                      <a:tailEnd len="sm" w="sm" type="none"/>
                    </a:lnB>
                    <a:solidFill>
                      <a:srgbClr val="26004B"/>
                    </a:solidFill>
                  </a:tcPr>
                </a:tc>
                <a:tc>
                  <a:txBody>
                    <a:bodyPr/>
                    <a:lstStyle/>
                    <a:p>
                      <a:pPr indent="0" lvl="0" marL="0" rtl="0" algn="ctr">
                        <a:lnSpc>
                          <a:spcPct val="115000"/>
                        </a:lnSpc>
                        <a:spcBef>
                          <a:spcPts val="0"/>
                        </a:spcBef>
                        <a:spcAft>
                          <a:spcPts val="0"/>
                        </a:spcAft>
                        <a:buNone/>
                      </a:pPr>
                      <a:r>
                        <a:rPr b="1" lang="en" sz="950">
                          <a:solidFill>
                            <a:schemeClr val="lt1"/>
                          </a:solidFill>
                          <a:latin typeface="Inter"/>
                          <a:ea typeface="Inter"/>
                          <a:cs typeface="Inter"/>
                          <a:sym typeface="Inter"/>
                        </a:rPr>
                        <a:t>Quality</a:t>
                      </a:r>
                      <a:endParaRPr b="1" sz="950">
                        <a:solidFill>
                          <a:schemeClr val="lt1"/>
                        </a:solidFill>
                        <a:latin typeface="Inter"/>
                        <a:ea typeface="Inter"/>
                        <a:cs typeface="Inter"/>
                        <a:sym typeface="Inter"/>
                      </a:endParaRPr>
                    </a:p>
                  </a:txBody>
                  <a:tcPr marT="91425" marB="91425" marR="91425" marL="91425" anchor="b">
                    <a:lnL cap="flat" cmpd="sng" w="5300">
                      <a:solidFill>
                        <a:srgbClr val="000000"/>
                      </a:solidFill>
                      <a:prstDash val="solid"/>
                      <a:round/>
                      <a:headEnd len="sm" w="sm" type="none"/>
                      <a:tailEnd len="sm" w="sm" type="none"/>
                    </a:lnL>
                    <a:lnR cap="flat" cmpd="sng" w="5300">
                      <a:solidFill>
                        <a:srgbClr val="000000"/>
                      </a:solidFill>
                      <a:prstDash val="solid"/>
                      <a:round/>
                      <a:headEnd len="sm" w="sm" type="none"/>
                      <a:tailEnd len="sm" w="sm" type="none"/>
                    </a:lnR>
                    <a:lnT cap="flat" cmpd="sng" w="5300">
                      <a:solidFill>
                        <a:srgbClr val="000000"/>
                      </a:solidFill>
                      <a:prstDash val="solid"/>
                      <a:round/>
                      <a:headEnd len="sm" w="sm" type="none"/>
                      <a:tailEnd len="sm" w="sm" type="none"/>
                    </a:lnT>
                    <a:lnB cap="flat" cmpd="sng" w="5300">
                      <a:solidFill>
                        <a:srgbClr val="E3E3E3"/>
                      </a:solidFill>
                      <a:prstDash val="solid"/>
                      <a:round/>
                      <a:headEnd len="sm" w="sm" type="none"/>
                      <a:tailEnd len="sm" w="sm" type="none"/>
                    </a:lnB>
                    <a:solidFill>
                      <a:srgbClr val="26004B"/>
                    </a:solidFill>
                  </a:tcPr>
                </a:tc>
                <a:tc>
                  <a:txBody>
                    <a:bodyPr/>
                    <a:lstStyle/>
                    <a:p>
                      <a:pPr indent="0" lvl="0" marL="0" rtl="0" algn="ctr">
                        <a:lnSpc>
                          <a:spcPct val="115000"/>
                        </a:lnSpc>
                        <a:spcBef>
                          <a:spcPts val="0"/>
                        </a:spcBef>
                        <a:spcAft>
                          <a:spcPts val="0"/>
                        </a:spcAft>
                        <a:buNone/>
                      </a:pPr>
                      <a:r>
                        <a:rPr b="1" lang="en" sz="950">
                          <a:solidFill>
                            <a:schemeClr val="lt1"/>
                          </a:solidFill>
                          <a:latin typeface="Inter"/>
                          <a:ea typeface="Inter"/>
                          <a:cs typeface="Inter"/>
                          <a:sym typeface="Inter"/>
                        </a:rPr>
                        <a:t>Unique Value Proposition</a:t>
                      </a:r>
                      <a:endParaRPr b="1" sz="950">
                        <a:solidFill>
                          <a:schemeClr val="lt1"/>
                        </a:solidFill>
                        <a:latin typeface="Inter"/>
                        <a:ea typeface="Inter"/>
                        <a:cs typeface="Inter"/>
                        <a:sym typeface="Inter"/>
                      </a:endParaRPr>
                    </a:p>
                  </a:txBody>
                  <a:tcPr marT="91425" marB="91425" marR="91425" marL="91425" anchor="b">
                    <a:lnL cap="flat" cmpd="sng" w="5300">
                      <a:solidFill>
                        <a:srgbClr val="000000"/>
                      </a:solidFill>
                      <a:prstDash val="solid"/>
                      <a:round/>
                      <a:headEnd len="sm" w="sm" type="none"/>
                      <a:tailEnd len="sm" w="sm" type="none"/>
                    </a:lnL>
                    <a:lnR cap="flat" cmpd="sng" w="5300">
                      <a:solidFill>
                        <a:srgbClr val="000000"/>
                      </a:solidFill>
                      <a:prstDash val="solid"/>
                      <a:round/>
                      <a:headEnd len="sm" w="sm" type="none"/>
                      <a:tailEnd len="sm" w="sm" type="none"/>
                    </a:lnR>
                    <a:lnT cap="flat" cmpd="sng" w="5300">
                      <a:solidFill>
                        <a:srgbClr val="000000"/>
                      </a:solidFill>
                      <a:prstDash val="solid"/>
                      <a:round/>
                      <a:headEnd len="sm" w="sm" type="none"/>
                      <a:tailEnd len="sm" w="sm" type="none"/>
                    </a:lnT>
                    <a:lnB cap="flat" cmpd="sng" w="5300">
                      <a:solidFill>
                        <a:srgbClr val="E3E3E3"/>
                      </a:solidFill>
                      <a:prstDash val="solid"/>
                      <a:round/>
                      <a:headEnd len="sm" w="sm" type="none"/>
                      <a:tailEnd len="sm" w="sm" type="none"/>
                    </a:lnB>
                    <a:solidFill>
                      <a:srgbClr val="26004B"/>
                    </a:solidFill>
                  </a:tcPr>
                </a:tc>
              </a:tr>
              <a:tr h="722900">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TurferSEO</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FD7A7A"/>
                    </a:solidFill>
                  </a:tcPr>
                </a:tc>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AI content analytics</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FD7A7A"/>
                    </a:solidFill>
                  </a:tcPr>
                </a:tc>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Tiered subscription</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FD7A7A"/>
                    </a:solidFill>
                  </a:tcPr>
                </a:tc>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AI-driven innovator</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FD7A7A"/>
                    </a:solidFill>
                  </a:tcPr>
                </a:tc>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CMS, CRM integration</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FD7A7A"/>
                    </a:solidFill>
                  </a:tcPr>
                </a:tc>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Accurate content</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FD7A7A"/>
                    </a:solidFill>
                  </a:tcPr>
                </a:tc>
                <a:tc>
                  <a:txBody>
                    <a:bodyPr/>
                    <a:lstStyle/>
                    <a:p>
                      <a:pPr indent="0" lvl="0" marL="0" rtl="0" algn="l">
                        <a:lnSpc>
                          <a:spcPct val="115000"/>
                        </a:lnSpc>
                        <a:spcBef>
                          <a:spcPts val="0"/>
                        </a:spcBef>
                        <a:spcAft>
                          <a:spcPts val="0"/>
                        </a:spcAft>
                        <a:buNone/>
                      </a:pPr>
                      <a:r>
                        <a:rPr b="1" lang="en" sz="1000">
                          <a:solidFill>
                            <a:srgbClr val="0D0D0D"/>
                          </a:solidFill>
                          <a:latin typeface="Inter"/>
                          <a:ea typeface="Inter"/>
                          <a:cs typeface="Inter"/>
                          <a:sym typeface="Inter"/>
                        </a:rPr>
                        <a:t>Highly integrated, best LLM, analytics insights</a:t>
                      </a:r>
                      <a:endParaRPr b="1"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rgbClr val="FD7A7A"/>
                    </a:solidFill>
                  </a:tcPr>
                </a:tc>
              </a:tr>
              <a:tr h="659350">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Content GenPro</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Automated content suite</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Flat monthly fee</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Automated solution</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Social media, CMS</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Varied content</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Format integration</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r h="900150">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WriteAI</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Writing assistant AI</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Freemium model</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Quality focus</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Word processing, Email</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Fluent content</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Quality suggestions</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solidFill>
                      <a:schemeClr val="lt2"/>
                    </a:solidFill>
                  </a:tcPr>
                </a:tc>
              </a:tr>
              <a:tr h="722900">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SEO Innovate</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SEO optimisation platform</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Annual subscription</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SEO-focused</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SEO tools, Web dev</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SEO optimised</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solidFill>
                            <a:srgbClr val="0D0D0D"/>
                          </a:solidFill>
                          <a:latin typeface="Inter"/>
                          <a:ea typeface="Inter"/>
                          <a:cs typeface="Inter"/>
                          <a:sym typeface="Inter"/>
                        </a:rPr>
                        <a:t>SEO integration</a:t>
                      </a:r>
                      <a:endParaRPr sz="1000">
                        <a:solidFill>
                          <a:srgbClr val="0D0D0D"/>
                        </a:solidFill>
                        <a:latin typeface="Inter"/>
                        <a:ea typeface="Inter"/>
                        <a:cs typeface="Inter"/>
                        <a:sym typeface="Inter"/>
                      </a:endParaRPr>
                    </a:p>
                  </a:txBody>
                  <a:tcPr marT="91425" marB="91425" marR="91425" marL="91425" anchor="ctr">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rgbClr val="E3E3E3"/>
                      </a:solidFill>
                      <a:prstDash val="solid"/>
                      <a:round/>
                      <a:headEnd len="sm" w="sm" type="none"/>
                      <a:tailEnd len="sm" w="sm" type="none"/>
                    </a:lnB>
                  </a:tcPr>
                </a:tc>
              </a:tr>
            </a:tbl>
          </a:graphicData>
        </a:graphic>
      </p:graphicFrame>
      <p:sp>
        <p:nvSpPr>
          <p:cNvPr id="205" name="Google Shape;205;p36"/>
          <p:cNvSpPr txBox="1"/>
          <p:nvPr/>
        </p:nvSpPr>
        <p:spPr>
          <a:xfrm>
            <a:off x="840475" y="4510825"/>
            <a:ext cx="7755900" cy="393600"/>
          </a:xfrm>
          <a:prstGeom prst="rect">
            <a:avLst/>
          </a:prstGeom>
          <a:noFill/>
          <a:ln>
            <a:noFill/>
          </a:ln>
        </p:spPr>
        <p:txBody>
          <a:bodyPr anchorCtr="0" anchor="t" bIns="91425" lIns="91425" spcFirstLastPara="1" rIns="91425" wrap="square" tIns="91425">
            <a:noAutofit/>
          </a:bodyPr>
          <a:lstStyle/>
          <a:p>
            <a:pPr indent="0" lvl="0" marL="457200" rtl="0" algn="ctr">
              <a:spcBef>
                <a:spcPts val="0"/>
              </a:spcBef>
              <a:spcAft>
                <a:spcPts val="0"/>
              </a:spcAft>
              <a:buNone/>
            </a:pPr>
            <a:r>
              <a:rPr i="1" lang="en" sz="800">
                <a:solidFill>
                  <a:schemeClr val="dk1"/>
                </a:solidFill>
                <a:latin typeface="Inter"/>
                <a:ea typeface="Inter"/>
                <a:cs typeface="Inter"/>
                <a:sym typeface="Inter"/>
              </a:rPr>
              <a:t>This table has dummy data &amp; information about a hypothetical company TurferSEO. TurferSEO is launching AI content generation capabilities in their existing tool that's used by large B2B companies for content creation and SEO optimisation. Use this information as an inspiration to populate content relevant to your business.</a:t>
            </a:r>
            <a:endParaRPr i="1" sz="800">
              <a:solidFill>
                <a:schemeClr val="dk1"/>
              </a:solidFill>
              <a:latin typeface="Inter"/>
              <a:ea typeface="Inter"/>
              <a:cs typeface="Inter"/>
              <a:sym typeface="Inter"/>
            </a:endParaRPr>
          </a:p>
        </p:txBody>
      </p:sp>
      <p:sp>
        <p:nvSpPr>
          <p:cNvPr id="206" name="Google Shape;206;p36"/>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sp>
        <p:nvSpPr>
          <p:cNvPr id="207" name="Google Shape;207;p36"/>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7"/>
          <p:cNvSpPr txBox="1"/>
          <p:nvPr/>
        </p:nvSpPr>
        <p:spPr>
          <a:xfrm>
            <a:off x="909525" y="138850"/>
            <a:ext cx="7158300" cy="435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SzPts val="1100"/>
              <a:buNone/>
            </a:pPr>
            <a:r>
              <a:rPr lang="en" sz="2400">
                <a:solidFill>
                  <a:srgbClr val="220852"/>
                </a:solidFill>
                <a:latin typeface="Playfair Display Black"/>
                <a:ea typeface="Playfair Display Black"/>
                <a:cs typeface="Playfair Display Black"/>
                <a:sym typeface="Playfair Display Black"/>
              </a:rPr>
              <a:t>Go-to-Market Messaging</a:t>
            </a:r>
            <a:endParaRPr sz="2100">
              <a:solidFill>
                <a:srgbClr val="FD625E"/>
              </a:solidFill>
              <a:latin typeface="Playfair Display Black"/>
              <a:ea typeface="Playfair Display Black"/>
              <a:cs typeface="Playfair Display Black"/>
              <a:sym typeface="Playfair Display Black"/>
            </a:endParaRPr>
          </a:p>
        </p:txBody>
      </p:sp>
      <p:sp>
        <p:nvSpPr>
          <p:cNvPr id="213" name="Google Shape;213;p37"/>
          <p:cNvSpPr txBox="1"/>
          <p:nvPr>
            <p:ph idx="12" type="sldNum"/>
          </p:nvPr>
        </p:nvSpPr>
        <p:spPr>
          <a:xfrm>
            <a:off x="86248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14" name="Google Shape;214;p37"/>
          <p:cNvGrpSpPr/>
          <p:nvPr/>
        </p:nvGrpSpPr>
        <p:grpSpPr>
          <a:xfrm>
            <a:off x="8526" y="0"/>
            <a:ext cx="606798" cy="5143502"/>
            <a:chOff x="8526" y="0"/>
            <a:chExt cx="606798" cy="5143502"/>
          </a:xfrm>
        </p:grpSpPr>
        <p:pic>
          <p:nvPicPr>
            <p:cNvPr id="215" name="Google Shape;215;p37"/>
            <p:cNvPicPr preferRelativeResize="0"/>
            <p:nvPr/>
          </p:nvPicPr>
          <p:blipFill>
            <a:blip r:embed="rId3">
              <a:alphaModFix/>
            </a:blip>
            <a:stretch>
              <a:fillRect/>
            </a:stretch>
          </p:blipFill>
          <p:spPr>
            <a:xfrm>
              <a:off x="8526" y="0"/>
              <a:ext cx="606798" cy="5143502"/>
            </a:xfrm>
            <a:prstGeom prst="rect">
              <a:avLst/>
            </a:prstGeom>
            <a:noFill/>
            <a:ln>
              <a:noFill/>
            </a:ln>
          </p:spPr>
        </p:pic>
        <p:pic>
          <p:nvPicPr>
            <p:cNvPr id="216" name="Google Shape;216;p37"/>
            <p:cNvPicPr preferRelativeResize="0"/>
            <p:nvPr/>
          </p:nvPicPr>
          <p:blipFill>
            <a:blip r:embed="rId4">
              <a:alphaModFix/>
            </a:blip>
            <a:stretch>
              <a:fillRect/>
            </a:stretch>
          </p:blipFill>
          <p:spPr>
            <a:xfrm>
              <a:off x="187200" y="255400"/>
              <a:ext cx="249425" cy="254625"/>
            </a:xfrm>
            <a:prstGeom prst="rect">
              <a:avLst/>
            </a:prstGeom>
            <a:noFill/>
            <a:ln>
              <a:noFill/>
            </a:ln>
          </p:spPr>
        </p:pic>
      </p:grpSp>
      <p:graphicFrame>
        <p:nvGraphicFramePr>
          <p:cNvPr id="217" name="Google Shape;217;p37"/>
          <p:cNvGraphicFramePr/>
          <p:nvPr/>
        </p:nvGraphicFramePr>
        <p:xfrm>
          <a:off x="983525" y="731575"/>
          <a:ext cx="3000000" cy="3000000"/>
        </p:xfrm>
        <a:graphic>
          <a:graphicData uri="http://schemas.openxmlformats.org/drawingml/2006/table">
            <a:tbl>
              <a:tblPr>
                <a:solidFill>
                  <a:srgbClr val="FFFFFF"/>
                </a:solidFill>
                <a:tableStyleId>{01A635C8-9D54-4615-A83B-7E8C8C097A87}</a:tableStyleId>
              </a:tblPr>
              <a:tblGrid>
                <a:gridCol w="1208725"/>
                <a:gridCol w="6665450"/>
              </a:tblGrid>
              <a:tr h="275875">
                <a:tc>
                  <a:txBody>
                    <a:bodyPr/>
                    <a:lstStyle/>
                    <a:p>
                      <a:pPr indent="0" lvl="0" marL="0" rtl="0" algn="ctr">
                        <a:lnSpc>
                          <a:spcPct val="100000"/>
                        </a:lnSpc>
                        <a:spcBef>
                          <a:spcPts val="0"/>
                        </a:spcBef>
                        <a:spcAft>
                          <a:spcPts val="0"/>
                        </a:spcAft>
                        <a:buNone/>
                      </a:pPr>
                      <a:r>
                        <a:rPr b="1" lang="en" sz="1000">
                          <a:solidFill>
                            <a:srgbClr val="0D0D0D"/>
                          </a:solidFill>
                          <a:latin typeface="Inter"/>
                          <a:ea typeface="Inter"/>
                          <a:cs typeface="Inter"/>
                          <a:sym typeface="Inter"/>
                        </a:rPr>
                        <a:t>Aspect</a:t>
                      </a:r>
                      <a:endParaRPr b="1" sz="1000">
                        <a:solidFill>
                          <a:srgbClr val="0D0D0D"/>
                        </a:solidFill>
                        <a:latin typeface="Inter"/>
                        <a:ea typeface="Inter"/>
                        <a:cs typeface="Inter"/>
                        <a:sym typeface="Inter"/>
                      </a:endParaRPr>
                    </a:p>
                  </a:txBody>
                  <a:tcPr marT="91425" marB="91425" marR="91425" marL="91425" anchor="b">
                    <a:lnL cap="flat" cmpd="sng" w="5300">
                      <a:solidFill>
                        <a:srgbClr val="FD7A7A"/>
                      </a:solidFill>
                      <a:prstDash val="solid"/>
                      <a:round/>
                      <a:headEnd len="sm" w="sm" type="none"/>
                      <a:tailEnd len="sm" w="sm" type="none"/>
                    </a:lnL>
                    <a:lnR cap="flat" cmpd="sng" w="5300">
                      <a:solidFill>
                        <a:srgbClr val="FD7A7A"/>
                      </a:solidFill>
                      <a:prstDash val="solid"/>
                      <a:round/>
                      <a:headEnd len="sm" w="sm" type="none"/>
                      <a:tailEnd len="sm" w="sm" type="none"/>
                    </a:lnR>
                    <a:lnT cap="flat" cmpd="sng" w="5300">
                      <a:solidFill>
                        <a:srgbClr val="FD7A7A"/>
                      </a:solidFill>
                      <a:prstDash val="solid"/>
                      <a:round/>
                      <a:headEnd len="sm" w="sm" type="none"/>
                      <a:tailEnd len="sm" w="sm" type="none"/>
                    </a:lnT>
                    <a:lnB cap="flat" cmpd="sng" w="5300">
                      <a:solidFill>
                        <a:schemeClr val="lt2"/>
                      </a:solidFill>
                      <a:prstDash val="solid"/>
                      <a:round/>
                      <a:headEnd len="sm" w="sm" type="none"/>
                      <a:tailEnd len="sm" w="sm" type="none"/>
                    </a:lnB>
                    <a:solidFill>
                      <a:srgbClr val="FD7A7A"/>
                    </a:solidFill>
                  </a:tcPr>
                </a:tc>
                <a:tc>
                  <a:txBody>
                    <a:bodyPr/>
                    <a:lstStyle/>
                    <a:p>
                      <a:pPr indent="0" lvl="0" marL="0" rtl="0" algn="ctr">
                        <a:lnSpc>
                          <a:spcPct val="100000"/>
                        </a:lnSpc>
                        <a:spcBef>
                          <a:spcPts val="0"/>
                        </a:spcBef>
                        <a:spcAft>
                          <a:spcPts val="0"/>
                        </a:spcAft>
                        <a:buNone/>
                      </a:pPr>
                      <a:r>
                        <a:rPr b="1" lang="en" sz="1000">
                          <a:solidFill>
                            <a:srgbClr val="0D0D0D"/>
                          </a:solidFill>
                          <a:latin typeface="Inter"/>
                          <a:ea typeface="Inter"/>
                          <a:cs typeface="Inter"/>
                          <a:sym typeface="Inter"/>
                        </a:rPr>
                        <a:t>Message</a:t>
                      </a:r>
                      <a:endParaRPr b="1" sz="1000">
                        <a:solidFill>
                          <a:srgbClr val="0D0D0D"/>
                        </a:solidFill>
                        <a:latin typeface="Inter"/>
                        <a:ea typeface="Inter"/>
                        <a:cs typeface="Inter"/>
                        <a:sym typeface="Inter"/>
                      </a:endParaRPr>
                    </a:p>
                  </a:txBody>
                  <a:tcPr marT="91425" marB="91425" marR="91425" marL="91425" anchor="b">
                    <a:lnL cap="flat" cmpd="sng" w="5300">
                      <a:solidFill>
                        <a:srgbClr val="FD7A7A"/>
                      </a:solidFill>
                      <a:prstDash val="solid"/>
                      <a:round/>
                      <a:headEnd len="sm" w="sm" type="none"/>
                      <a:tailEnd len="sm" w="sm" type="none"/>
                    </a:lnL>
                    <a:lnR cap="flat" cmpd="sng" w="5300">
                      <a:solidFill>
                        <a:srgbClr val="FD7A7A"/>
                      </a:solidFill>
                      <a:prstDash val="solid"/>
                      <a:round/>
                      <a:headEnd len="sm" w="sm" type="none"/>
                      <a:tailEnd len="sm" w="sm" type="none"/>
                    </a:lnR>
                    <a:lnT cap="flat" cmpd="sng" w="5300">
                      <a:solidFill>
                        <a:srgbClr val="FD7A7A"/>
                      </a:solidFill>
                      <a:prstDash val="solid"/>
                      <a:round/>
                      <a:headEnd len="sm" w="sm" type="none"/>
                      <a:tailEnd len="sm" w="sm" type="none"/>
                    </a:lnT>
                    <a:lnB cap="flat" cmpd="sng" w="5300">
                      <a:solidFill>
                        <a:schemeClr val="lt2"/>
                      </a:solidFill>
                      <a:prstDash val="solid"/>
                      <a:round/>
                      <a:headEnd len="sm" w="sm" type="none"/>
                      <a:tailEnd len="sm" w="sm" type="none"/>
                    </a:lnB>
                    <a:solidFill>
                      <a:srgbClr val="FD7A7A"/>
                    </a:solidFill>
                  </a:tcPr>
                </a:tc>
              </a:tr>
              <a:tr h="275875">
                <a:tc>
                  <a:txBody>
                    <a:bodyPr/>
                    <a:lstStyle/>
                    <a:p>
                      <a:pPr indent="0" lvl="0" marL="0" rtl="0" algn="l">
                        <a:lnSpc>
                          <a:spcPct val="100000"/>
                        </a:lnSpc>
                        <a:spcBef>
                          <a:spcPts val="0"/>
                        </a:spcBef>
                        <a:spcAft>
                          <a:spcPts val="0"/>
                        </a:spcAft>
                        <a:buNone/>
                      </a:pPr>
                      <a:r>
                        <a:rPr b="1" lang="en" sz="1000">
                          <a:solidFill>
                            <a:schemeClr val="lt1"/>
                          </a:solidFill>
                          <a:latin typeface="Inter"/>
                          <a:ea typeface="Inter"/>
                          <a:cs typeface="Inter"/>
                          <a:sym typeface="Inter"/>
                        </a:rPr>
                        <a:t>Core Message</a:t>
                      </a:r>
                      <a:endParaRPr b="1" sz="1000">
                        <a:solidFill>
                          <a:schemeClr val="lt1"/>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rgbClr val="22085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Elevate Content with TurferSEO's Intelligence.</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r>
              <a:tr h="401300">
                <a:tc>
                  <a:txBody>
                    <a:bodyPr/>
                    <a:lstStyle/>
                    <a:p>
                      <a:pPr indent="0" lvl="0" marL="0" rtl="0" algn="l">
                        <a:lnSpc>
                          <a:spcPct val="100000"/>
                        </a:lnSpc>
                        <a:spcBef>
                          <a:spcPts val="0"/>
                        </a:spcBef>
                        <a:spcAft>
                          <a:spcPts val="0"/>
                        </a:spcAft>
                        <a:buNone/>
                      </a:pPr>
                      <a:r>
                        <a:rPr b="1" lang="en" sz="1000">
                          <a:solidFill>
                            <a:schemeClr val="lt1"/>
                          </a:solidFill>
                          <a:latin typeface="Inter"/>
                          <a:ea typeface="Inter"/>
                          <a:cs typeface="Inter"/>
                          <a:sym typeface="Inter"/>
                        </a:rPr>
                        <a:t>Value Proposition</a:t>
                      </a:r>
                      <a:endParaRPr b="1" sz="1000">
                        <a:solidFill>
                          <a:schemeClr val="lt1"/>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rgbClr val="22085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TurferSEO harnesses AI to transform enterprise content creation and analysis, offering unmatched insights for strategic content that engages and converts.</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r>
              <a:tr h="401300">
                <a:tc>
                  <a:txBody>
                    <a:bodyPr/>
                    <a:lstStyle/>
                    <a:p>
                      <a:pPr indent="0" lvl="0" marL="0" rtl="0" algn="l">
                        <a:lnSpc>
                          <a:spcPct val="100000"/>
                        </a:lnSpc>
                        <a:spcBef>
                          <a:spcPts val="0"/>
                        </a:spcBef>
                        <a:spcAft>
                          <a:spcPts val="0"/>
                        </a:spcAft>
                        <a:buNone/>
                      </a:pPr>
                      <a:r>
                        <a:rPr b="1" lang="en" sz="1000">
                          <a:solidFill>
                            <a:schemeClr val="lt1"/>
                          </a:solidFill>
                          <a:latin typeface="Inter"/>
                          <a:ea typeface="Inter"/>
                          <a:cs typeface="Inter"/>
                          <a:sym typeface="Inter"/>
                        </a:rPr>
                        <a:t>Differentiation</a:t>
                      </a:r>
                      <a:endParaRPr b="1" sz="1000">
                        <a:solidFill>
                          <a:schemeClr val="lt1"/>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rgbClr val="22085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Beyond simple content tools, TurferSEO integrates leading AI with analytics to deliver superior, actionable insights, setting you ahead in the content game.</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r>
              <a:tr h="401300">
                <a:tc>
                  <a:txBody>
                    <a:bodyPr/>
                    <a:lstStyle/>
                    <a:p>
                      <a:pPr indent="0" lvl="0" marL="0" rtl="0" algn="l">
                        <a:lnSpc>
                          <a:spcPct val="100000"/>
                        </a:lnSpc>
                        <a:spcBef>
                          <a:spcPts val="0"/>
                        </a:spcBef>
                        <a:spcAft>
                          <a:spcPts val="0"/>
                        </a:spcAft>
                        <a:buNone/>
                      </a:pPr>
                      <a:r>
                        <a:rPr b="1" lang="en" sz="1000">
                          <a:solidFill>
                            <a:schemeClr val="lt1"/>
                          </a:solidFill>
                          <a:latin typeface="Inter"/>
                          <a:ea typeface="Inter"/>
                          <a:cs typeface="Inter"/>
                          <a:sym typeface="Inter"/>
                        </a:rPr>
                        <a:t>Brand Promise</a:t>
                      </a:r>
                      <a:endParaRPr b="1" sz="1000">
                        <a:solidFill>
                          <a:schemeClr val="lt1"/>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rgbClr val="22085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We guarantee excellence. TurferSEO's evolving platform ensures your content strategy leads the market, backed by our commitment to innovation.</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r>
              <a:tr h="275875">
                <a:tc>
                  <a:txBody>
                    <a:bodyPr/>
                    <a:lstStyle/>
                    <a:p>
                      <a:pPr indent="0" lvl="0" marL="0" rtl="0" algn="l">
                        <a:lnSpc>
                          <a:spcPct val="100000"/>
                        </a:lnSpc>
                        <a:spcBef>
                          <a:spcPts val="0"/>
                        </a:spcBef>
                        <a:spcAft>
                          <a:spcPts val="0"/>
                        </a:spcAft>
                        <a:buNone/>
                      </a:pPr>
                      <a:r>
                        <a:rPr b="1" lang="en" sz="1000">
                          <a:solidFill>
                            <a:schemeClr val="lt1"/>
                          </a:solidFill>
                          <a:latin typeface="Inter"/>
                          <a:ea typeface="Inter"/>
                          <a:cs typeface="Inter"/>
                          <a:sym typeface="Inter"/>
                        </a:rPr>
                        <a:t>Key Benefits</a:t>
                      </a:r>
                      <a:endParaRPr b="1" sz="1000">
                        <a:solidFill>
                          <a:schemeClr val="lt1"/>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rgbClr val="22085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Customised Insights, Leading AI Technology, Strategic Edge.</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r>
              <a:tr h="401300">
                <a:tc>
                  <a:txBody>
                    <a:bodyPr/>
                    <a:lstStyle/>
                    <a:p>
                      <a:pPr indent="0" lvl="0" marL="0" rtl="0" algn="l">
                        <a:lnSpc>
                          <a:spcPct val="100000"/>
                        </a:lnSpc>
                        <a:spcBef>
                          <a:spcPts val="0"/>
                        </a:spcBef>
                        <a:spcAft>
                          <a:spcPts val="0"/>
                        </a:spcAft>
                        <a:buNone/>
                      </a:pPr>
                      <a:r>
                        <a:rPr b="1" lang="en" sz="1000">
                          <a:solidFill>
                            <a:schemeClr val="lt1"/>
                          </a:solidFill>
                          <a:latin typeface="Inter"/>
                          <a:ea typeface="Inter"/>
                          <a:cs typeface="Inter"/>
                          <a:sym typeface="Inter"/>
                        </a:rPr>
                        <a:t>How We Stand Out</a:t>
                      </a:r>
                      <a:endParaRPr b="1" sz="1000">
                        <a:solidFill>
                          <a:schemeClr val="lt1"/>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rgbClr val="22085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TurferSEO isn’t just a tool; it's your strategic partner in content leadership, providing intelligence that drives forward-thinking enterprises.</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r>
              <a:tr h="401300">
                <a:tc>
                  <a:txBody>
                    <a:bodyPr/>
                    <a:lstStyle/>
                    <a:p>
                      <a:pPr indent="0" lvl="0" marL="0" rtl="0" algn="l">
                        <a:lnSpc>
                          <a:spcPct val="100000"/>
                        </a:lnSpc>
                        <a:spcBef>
                          <a:spcPts val="0"/>
                        </a:spcBef>
                        <a:spcAft>
                          <a:spcPts val="0"/>
                        </a:spcAft>
                        <a:buNone/>
                      </a:pPr>
                      <a:r>
                        <a:rPr b="1" lang="en" sz="1000">
                          <a:solidFill>
                            <a:schemeClr val="lt1"/>
                          </a:solidFill>
                          <a:latin typeface="Inter"/>
                          <a:ea typeface="Inter"/>
                          <a:cs typeface="Inter"/>
                          <a:sym typeface="Inter"/>
                        </a:rPr>
                        <a:t>Pricing and Positioning</a:t>
                      </a:r>
                      <a:endParaRPr b="1" sz="1000">
                        <a:solidFill>
                          <a:schemeClr val="lt1"/>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rgbClr val="22085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Choose TurferSEO for scalable excellence. Our flexible subscriptions match your enterprise's growth, ensuring top-tier value.</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r>
              <a:tr h="275875">
                <a:tc>
                  <a:txBody>
                    <a:bodyPr/>
                    <a:lstStyle/>
                    <a:p>
                      <a:pPr indent="0" lvl="0" marL="0" rtl="0" algn="l">
                        <a:lnSpc>
                          <a:spcPct val="100000"/>
                        </a:lnSpc>
                        <a:spcBef>
                          <a:spcPts val="0"/>
                        </a:spcBef>
                        <a:spcAft>
                          <a:spcPts val="0"/>
                        </a:spcAft>
                        <a:buNone/>
                      </a:pPr>
                      <a:r>
                        <a:rPr b="1" lang="en" sz="1000">
                          <a:solidFill>
                            <a:schemeClr val="lt1"/>
                          </a:solidFill>
                          <a:latin typeface="Inter"/>
                          <a:ea typeface="Inter"/>
                          <a:cs typeface="Inter"/>
                          <a:sym typeface="Inter"/>
                        </a:rPr>
                        <a:t>Call to Action</a:t>
                      </a:r>
                      <a:endParaRPr b="1" sz="1000">
                        <a:solidFill>
                          <a:schemeClr val="lt1"/>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rgbClr val="22085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Start leading with content. Discover the TurferSEO difference today.</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r>
            </a:tbl>
          </a:graphicData>
        </a:graphic>
      </p:graphicFrame>
      <p:sp>
        <p:nvSpPr>
          <p:cNvPr id="218" name="Google Shape;218;p37"/>
          <p:cNvSpPr txBox="1"/>
          <p:nvPr/>
        </p:nvSpPr>
        <p:spPr>
          <a:xfrm>
            <a:off x="840475" y="4587025"/>
            <a:ext cx="7755900" cy="393600"/>
          </a:xfrm>
          <a:prstGeom prst="rect">
            <a:avLst/>
          </a:prstGeom>
          <a:noFill/>
          <a:ln>
            <a:noFill/>
          </a:ln>
        </p:spPr>
        <p:txBody>
          <a:bodyPr anchorCtr="0" anchor="t" bIns="91425" lIns="91425" spcFirstLastPara="1" rIns="91425" wrap="square" tIns="91425">
            <a:noAutofit/>
          </a:bodyPr>
          <a:lstStyle/>
          <a:p>
            <a:pPr indent="0" lvl="0" marL="457200" rtl="0" algn="ctr">
              <a:spcBef>
                <a:spcPts val="0"/>
              </a:spcBef>
              <a:spcAft>
                <a:spcPts val="0"/>
              </a:spcAft>
              <a:buNone/>
            </a:pPr>
            <a:r>
              <a:rPr i="1" lang="en" sz="800">
                <a:solidFill>
                  <a:schemeClr val="dk1"/>
                </a:solidFill>
                <a:latin typeface="Inter"/>
                <a:ea typeface="Inter"/>
                <a:cs typeface="Inter"/>
                <a:sym typeface="Inter"/>
              </a:rPr>
              <a:t>This table has dummy data &amp; information about a hypothetical company TurferSEO. TurferSEO is launching AI content generation capabilities in their existing tool that's used by large B2B companies for content creation and SEO optimisation. Use this information as an inspiration to populate content relevant to your business.</a:t>
            </a:r>
            <a:endParaRPr i="1" sz="800">
              <a:solidFill>
                <a:schemeClr val="dk1"/>
              </a:solidFill>
              <a:latin typeface="Inter"/>
              <a:ea typeface="Inter"/>
              <a:cs typeface="Inter"/>
              <a:sym typeface="Inter"/>
            </a:endParaRPr>
          </a:p>
        </p:txBody>
      </p:sp>
      <p:sp>
        <p:nvSpPr>
          <p:cNvPr id="219" name="Google Shape;219;p37"/>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sp>
        <p:nvSpPr>
          <p:cNvPr id="220" name="Google Shape;220;p37"/>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8"/>
          <p:cNvSpPr txBox="1"/>
          <p:nvPr/>
        </p:nvSpPr>
        <p:spPr>
          <a:xfrm>
            <a:off x="909525" y="138850"/>
            <a:ext cx="7158300" cy="435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SzPts val="1100"/>
              <a:buNone/>
            </a:pPr>
            <a:r>
              <a:rPr lang="en" sz="2400">
                <a:solidFill>
                  <a:srgbClr val="220852"/>
                </a:solidFill>
                <a:latin typeface="Playfair Display Black"/>
                <a:ea typeface="Playfair Display Black"/>
                <a:cs typeface="Playfair Display Black"/>
                <a:sym typeface="Playfair Display Black"/>
              </a:rPr>
              <a:t>Sales &amp; Marketing Channel Strategy</a:t>
            </a:r>
            <a:endParaRPr sz="2100">
              <a:solidFill>
                <a:srgbClr val="FD625E"/>
              </a:solidFill>
              <a:latin typeface="Playfair Display Black"/>
              <a:ea typeface="Playfair Display Black"/>
              <a:cs typeface="Playfair Display Black"/>
              <a:sym typeface="Playfair Display Black"/>
            </a:endParaRPr>
          </a:p>
        </p:txBody>
      </p:sp>
      <p:sp>
        <p:nvSpPr>
          <p:cNvPr id="226" name="Google Shape;226;p38"/>
          <p:cNvSpPr txBox="1"/>
          <p:nvPr>
            <p:ph idx="12" type="sldNum"/>
          </p:nvPr>
        </p:nvSpPr>
        <p:spPr>
          <a:xfrm>
            <a:off x="86248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27" name="Google Shape;227;p38"/>
          <p:cNvGrpSpPr/>
          <p:nvPr/>
        </p:nvGrpSpPr>
        <p:grpSpPr>
          <a:xfrm>
            <a:off x="8526" y="0"/>
            <a:ext cx="606798" cy="5143502"/>
            <a:chOff x="8526" y="0"/>
            <a:chExt cx="606798" cy="5143502"/>
          </a:xfrm>
        </p:grpSpPr>
        <p:pic>
          <p:nvPicPr>
            <p:cNvPr id="228" name="Google Shape;228;p38"/>
            <p:cNvPicPr preferRelativeResize="0"/>
            <p:nvPr/>
          </p:nvPicPr>
          <p:blipFill>
            <a:blip r:embed="rId3">
              <a:alphaModFix/>
            </a:blip>
            <a:stretch>
              <a:fillRect/>
            </a:stretch>
          </p:blipFill>
          <p:spPr>
            <a:xfrm>
              <a:off x="8526" y="0"/>
              <a:ext cx="606798" cy="5143502"/>
            </a:xfrm>
            <a:prstGeom prst="rect">
              <a:avLst/>
            </a:prstGeom>
            <a:noFill/>
            <a:ln>
              <a:noFill/>
            </a:ln>
          </p:spPr>
        </p:pic>
        <p:pic>
          <p:nvPicPr>
            <p:cNvPr id="229" name="Google Shape;229;p38"/>
            <p:cNvPicPr preferRelativeResize="0"/>
            <p:nvPr/>
          </p:nvPicPr>
          <p:blipFill>
            <a:blip r:embed="rId4">
              <a:alphaModFix/>
            </a:blip>
            <a:stretch>
              <a:fillRect/>
            </a:stretch>
          </p:blipFill>
          <p:spPr>
            <a:xfrm>
              <a:off x="187200" y="255400"/>
              <a:ext cx="249425" cy="254625"/>
            </a:xfrm>
            <a:prstGeom prst="rect">
              <a:avLst/>
            </a:prstGeom>
            <a:noFill/>
            <a:ln>
              <a:noFill/>
            </a:ln>
          </p:spPr>
        </p:pic>
      </p:grpSp>
      <p:sp>
        <p:nvSpPr>
          <p:cNvPr id="230" name="Google Shape;230;p38"/>
          <p:cNvSpPr txBox="1"/>
          <p:nvPr/>
        </p:nvSpPr>
        <p:spPr>
          <a:xfrm>
            <a:off x="840475" y="4587025"/>
            <a:ext cx="7755900" cy="393600"/>
          </a:xfrm>
          <a:prstGeom prst="rect">
            <a:avLst/>
          </a:prstGeom>
          <a:noFill/>
          <a:ln>
            <a:noFill/>
          </a:ln>
        </p:spPr>
        <p:txBody>
          <a:bodyPr anchorCtr="0" anchor="t" bIns="91425" lIns="91425" spcFirstLastPara="1" rIns="91425" wrap="square" tIns="91425">
            <a:noAutofit/>
          </a:bodyPr>
          <a:lstStyle/>
          <a:p>
            <a:pPr indent="0" lvl="0" marL="457200" rtl="0" algn="ctr">
              <a:spcBef>
                <a:spcPts val="0"/>
              </a:spcBef>
              <a:spcAft>
                <a:spcPts val="0"/>
              </a:spcAft>
              <a:buNone/>
            </a:pPr>
            <a:r>
              <a:rPr i="1" lang="en" sz="800">
                <a:solidFill>
                  <a:schemeClr val="dk1"/>
                </a:solidFill>
                <a:latin typeface="Inter"/>
                <a:ea typeface="Inter"/>
                <a:cs typeface="Inter"/>
                <a:sym typeface="Inter"/>
              </a:rPr>
              <a:t>This table has dummy data &amp; information about a hypothetical company TurferSEO. TurferSEO is launching AI content generation capabilities in their existing tool that's used by large B2B companies for content creation and SEO optimisation. Use this information as an inspiration to populate content relevant to your business.</a:t>
            </a:r>
            <a:endParaRPr i="1" sz="800">
              <a:solidFill>
                <a:schemeClr val="dk1"/>
              </a:solidFill>
              <a:latin typeface="Inter"/>
              <a:ea typeface="Inter"/>
              <a:cs typeface="Inter"/>
              <a:sym typeface="Inter"/>
            </a:endParaRPr>
          </a:p>
        </p:txBody>
      </p:sp>
      <p:graphicFrame>
        <p:nvGraphicFramePr>
          <p:cNvPr id="231" name="Google Shape;231;p38"/>
          <p:cNvGraphicFramePr/>
          <p:nvPr/>
        </p:nvGraphicFramePr>
        <p:xfrm>
          <a:off x="866625" y="751938"/>
          <a:ext cx="3000000" cy="3000000"/>
        </p:xfrm>
        <a:graphic>
          <a:graphicData uri="http://schemas.openxmlformats.org/drawingml/2006/table">
            <a:tbl>
              <a:tblPr>
                <a:solidFill>
                  <a:srgbClr val="FFFFFF"/>
                </a:solidFill>
                <a:tableStyleId>{01A635C8-9D54-4615-A83B-7E8C8C097A87}</a:tableStyleId>
              </a:tblPr>
              <a:tblGrid>
                <a:gridCol w="2597700"/>
                <a:gridCol w="5252075"/>
              </a:tblGrid>
              <a:tr h="276025">
                <a:tc>
                  <a:txBody>
                    <a:bodyPr/>
                    <a:lstStyle/>
                    <a:p>
                      <a:pPr indent="0" lvl="0" marL="0" rtl="0" algn="ctr">
                        <a:lnSpc>
                          <a:spcPct val="100000"/>
                        </a:lnSpc>
                        <a:spcBef>
                          <a:spcPts val="0"/>
                        </a:spcBef>
                        <a:spcAft>
                          <a:spcPts val="0"/>
                        </a:spcAft>
                        <a:buNone/>
                      </a:pPr>
                      <a:r>
                        <a:rPr b="1" lang="en" sz="1000">
                          <a:solidFill>
                            <a:schemeClr val="lt1"/>
                          </a:solidFill>
                          <a:latin typeface="Inter"/>
                          <a:ea typeface="Inter"/>
                          <a:cs typeface="Inter"/>
                          <a:sym typeface="Inter"/>
                        </a:rPr>
                        <a:t>Channel Type</a:t>
                      </a:r>
                      <a:endParaRPr b="1" sz="1000">
                        <a:solidFill>
                          <a:schemeClr val="lt1"/>
                        </a:solidFill>
                        <a:latin typeface="Inter"/>
                        <a:ea typeface="Inter"/>
                        <a:cs typeface="Inter"/>
                        <a:sym typeface="Inter"/>
                      </a:endParaRPr>
                    </a:p>
                  </a:txBody>
                  <a:tcPr marT="91425" marB="91425"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chemeClr val="lt2"/>
                      </a:solidFill>
                      <a:prstDash val="solid"/>
                      <a:round/>
                      <a:headEnd len="sm" w="sm" type="none"/>
                      <a:tailEnd len="sm" w="sm" type="none"/>
                    </a:lnB>
                    <a:solidFill>
                      <a:srgbClr val="26004B"/>
                    </a:solidFill>
                  </a:tcPr>
                </a:tc>
                <a:tc>
                  <a:txBody>
                    <a:bodyPr/>
                    <a:lstStyle/>
                    <a:p>
                      <a:pPr indent="0" lvl="0" marL="0" rtl="0" algn="ctr">
                        <a:lnSpc>
                          <a:spcPct val="100000"/>
                        </a:lnSpc>
                        <a:spcBef>
                          <a:spcPts val="0"/>
                        </a:spcBef>
                        <a:spcAft>
                          <a:spcPts val="0"/>
                        </a:spcAft>
                        <a:buNone/>
                      </a:pPr>
                      <a:r>
                        <a:rPr b="1" lang="en" sz="1000">
                          <a:solidFill>
                            <a:schemeClr val="lt1"/>
                          </a:solidFill>
                          <a:latin typeface="Inter"/>
                          <a:ea typeface="Inter"/>
                          <a:cs typeface="Inter"/>
                          <a:sym typeface="Inter"/>
                        </a:rPr>
                        <a:t>Specific Actions with Numbers</a:t>
                      </a:r>
                      <a:endParaRPr b="1" sz="1000">
                        <a:solidFill>
                          <a:schemeClr val="lt1"/>
                        </a:solidFill>
                        <a:latin typeface="Inter"/>
                        <a:ea typeface="Inter"/>
                        <a:cs typeface="Inter"/>
                        <a:sym typeface="Inter"/>
                      </a:endParaRPr>
                    </a:p>
                  </a:txBody>
                  <a:tcPr marT="91425" marB="91425" marR="91425" marL="91425" anchor="b">
                    <a:lnL cap="flat" cmpd="sng" w="5300">
                      <a:solidFill>
                        <a:srgbClr val="E3E3E3"/>
                      </a:solidFill>
                      <a:prstDash val="solid"/>
                      <a:round/>
                      <a:headEnd len="sm" w="sm" type="none"/>
                      <a:tailEnd len="sm" w="sm" type="none"/>
                    </a:lnL>
                    <a:lnR cap="flat" cmpd="sng" w="5300">
                      <a:solidFill>
                        <a:srgbClr val="E3E3E3"/>
                      </a:solidFill>
                      <a:prstDash val="solid"/>
                      <a:round/>
                      <a:headEnd len="sm" w="sm" type="none"/>
                      <a:tailEnd len="sm" w="sm" type="none"/>
                    </a:lnR>
                    <a:lnT cap="flat" cmpd="sng" w="5300">
                      <a:solidFill>
                        <a:srgbClr val="E3E3E3"/>
                      </a:solidFill>
                      <a:prstDash val="solid"/>
                      <a:round/>
                      <a:headEnd len="sm" w="sm" type="none"/>
                      <a:tailEnd len="sm" w="sm" type="none"/>
                    </a:lnT>
                    <a:lnB cap="flat" cmpd="sng" w="5300">
                      <a:solidFill>
                        <a:schemeClr val="lt2"/>
                      </a:solidFill>
                      <a:prstDash val="solid"/>
                      <a:round/>
                      <a:headEnd len="sm" w="sm" type="none"/>
                      <a:tailEnd len="sm" w="sm" type="none"/>
                    </a:lnB>
                    <a:solidFill>
                      <a:srgbClr val="26004B"/>
                    </a:solidFill>
                  </a:tcPr>
                </a:tc>
              </a:tr>
              <a:tr h="276025">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Direct Sales Team</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Reach out to 100 large enterprises monthly with tailored demos.</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r>
              <a:tr h="276025">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Strategic Partnerships with CMS &amp; CRM</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Establish 5 new strategic partnerships in Q2.</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r>
              <a:tr h="276025">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Tech &amp; Marketing Conferences</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Attend 4 key industry conferences and present at 2 as thought leaders in 2024.</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r>
              <a:tr h="276025">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AI &amp; Content Strategy Blogs</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Publish 2 in-depth articles per week on AI and content strategies.</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r>
              <a:tr h="276025">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LinkedIn &amp; Twitter Engagement</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Post daily on LinkedIn; 3 tweets/xeets per day on Twitter/X to engage the community.</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r>
              <a:tr h="276025">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Google Ads &amp; SEO Optimisation</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Run Google Ads campaigns targeting 20+ specific AI content creation keywords.</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r>
              <a:tr h="276025">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Lead Nurturing Email Campaigns</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Send bi-weekly emails to a segmented list of 10,000+ leads focusing on conversion.</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r>
              <a:tr h="401500">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Customer Referral Incentive Program</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Launch a referral program rewarding the referrer with $500 for each successful enterprise signup.</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solidFill>
                      <a:schemeClr val="lt2"/>
                    </a:solidFill>
                  </a:tcPr>
                </a:tc>
              </a:tr>
              <a:tr h="401500">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B2B Review Platforms Engagement</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D0D0D"/>
                          </a:solidFill>
                          <a:latin typeface="Inter"/>
                          <a:ea typeface="Inter"/>
                          <a:cs typeface="Inter"/>
                          <a:sym typeface="Inter"/>
                        </a:rPr>
                        <a:t>Collect and highlight 30 new positive customer reviews on G2 and Capterra by year-end.</a:t>
                      </a:r>
                      <a:endParaRPr sz="1000">
                        <a:solidFill>
                          <a:srgbClr val="0D0D0D"/>
                        </a:solidFill>
                        <a:latin typeface="Inter"/>
                        <a:ea typeface="Inter"/>
                        <a:cs typeface="Inter"/>
                        <a:sym typeface="Inter"/>
                      </a:endParaRPr>
                    </a:p>
                  </a:txBody>
                  <a:tcPr marT="91425" marB="91425" marR="91425" marL="91425" anchor="ctr">
                    <a:lnL cap="flat" cmpd="sng" w="5300">
                      <a:solidFill>
                        <a:schemeClr val="lt2"/>
                      </a:solidFill>
                      <a:prstDash val="solid"/>
                      <a:round/>
                      <a:headEnd len="sm" w="sm" type="none"/>
                      <a:tailEnd len="sm" w="sm" type="none"/>
                    </a:lnL>
                    <a:lnR cap="flat" cmpd="sng" w="5300">
                      <a:solidFill>
                        <a:schemeClr val="lt2"/>
                      </a:solidFill>
                      <a:prstDash val="solid"/>
                      <a:round/>
                      <a:headEnd len="sm" w="sm" type="none"/>
                      <a:tailEnd len="sm" w="sm" type="none"/>
                    </a:lnR>
                    <a:lnT cap="flat" cmpd="sng" w="5300">
                      <a:solidFill>
                        <a:schemeClr val="lt2"/>
                      </a:solidFill>
                      <a:prstDash val="solid"/>
                      <a:round/>
                      <a:headEnd len="sm" w="sm" type="none"/>
                      <a:tailEnd len="sm" w="sm" type="none"/>
                    </a:lnT>
                    <a:lnB cap="flat" cmpd="sng" w="5300">
                      <a:solidFill>
                        <a:schemeClr val="lt2"/>
                      </a:solidFill>
                      <a:prstDash val="solid"/>
                      <a:round/>
                      <a:headEnd len="sm" w="sm" type="none"/>
                      <a:tailEnd len="sm" w="sm" type="none"/>
                    </a:lnB>
                  </a:tcPr>
                </a:tc>
              </a:tr>
            </a:tbl>
          </a:graphicData>
        </a:graphic>
      </p:graphicFrame>
      <p:sp>
        <p:nvSpPr>
          <p:cNvPr id="232" name="Google Shape;232;p38"/>
          <p:cNvSpPr txBox="1"/>
          <p:nvPr/>
        </p:nvSpPr>
        <p:spPr>
          <a:xfrm rot="-5400000">
            <a:off x="-1067475" y="3388525"/>
            <a:ext cx="2758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676A80"/>
                </a:solidFill>
                <a:latin typeface="Inter Medium"/>
                <a:ea typeface="Inter Medium"/>
                <a:cs typeface="Inter Medium"/>
                <a:sym typeface="Inter Medium"/>
              </a:rPr>
              <a:t>Go-to-Market Strategy Template</a:t>
            </a:r>
            <a:endParaRPr sz="1100">
              <a:solidFill>
                <a:srgbClr val="676A80"/>
              </a:solidFill>
              <a:latin typeface="Inter Medium"/>
              <a:ea typeface="Inter Medium"/>
              <a:cs typeface="Inter Medium"/>
              <a:sym typeface="Inter Medium"/>
            </a:endParaRPr>
          </a:p>
        </p:txBody>
      </p:sp>
      <p:sp>
        <p:nvSpPr>
          <p:cNvPr id="233" name="Google Shape;233;p38"/>
          <p:cNvSpPr txBox="1"/>
          <p:nvPr/>
        </p:nvSpPr>
        <p:spPr>
          <a:xfrm>
            <a:off x="6647825" y="0"/>
            <a:ext cx="24963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700">
                <a:solidFill>
                  <a:schemeClr val="dk1"/>
                </a:solidFill>
                <a:latin typeface="Inter"/>
                <a:ea typeface="Inter"/>
                <a:cs typeface="Inter"/>
                <a:sym typeface="Inter"/>
              </a:rPr>
              <a:t>© 2024 xGrowth Pty Ltd. All Rights Reserved</a:t>
            </a:r>
            <a:endParaRPr i="1" sz="700">
              <a:latin typeface="Inter"/>
              <a:ea typeface="Inter"/>
              <a:cs typeface="Inter"/>
              <a:sym typeface="Inte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