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5" r:id="rId5"/>
    <p:sldMasterId id="2147483676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Inter"/>
      <p:regular r:id="rId22"/>
      <p:bold r:id="rId23"/>
      <p:italic r:id="rId24"/>
      <p:boldItalic r:id="rId25"/>
    </p:embeddedFont>
    <p:embeddedFont>
      <p:font typeface="Maven Pro"/>
      <p:regular r:id="rId26"/>
      <p:bold r:id="rId27"/>
    </p:embeddedFont>
    <p:embeddedFont>
      <p:font typeface="Lora"/>
      <p:regular r:id="rId28"/>
      <p:bold r:id="rId29"/>
      <p:italic r:id="rId30"/>
      <p:boldItalic r:id="rId31"/>
    </p:embeddedFont>
    <p:embeddedFont>
      <p:font typeface="Maven Pro Medium"/>
      <p:regular r:id="rId32"/>
      <p:bold r:id="rId33"/>
    </p:embeddedFont>
    <p:embeddedFont>
      <p:font typeface="Inter Medium"/>
      <p:regular r:id="rId34"/>
      <p:bold r:id="rId35"/>
      <p:italic r:id="rId36"/>
      <p:boldItalic r:id="rId37"/>
    </p:embeddedFont>
    <p:embeddedFont>
      <p:font typeface="Playfair Display Black"/>
      <p:bold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F926220-B910-4993-8C11-9BE1BDB01823}">
  <a:tblStyle styleId="{8F926220-B910-4993-8C11-9BE1BDB0182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Inter-regular.fntdata"/><Relationship Id="rId21" Type="http://schemas.openxmlformats.org/officeDocument/2006/relationships/slide" Target="slides/slide14.xml"/><Relationship Id="rId24" Type="http://schemas.openxmlformats.org/officeDocument/2006/relationships/font" Target="fonts/Inter-italic.fntdata"/><Relationship Id="rId23" Type="http://schemas.openxmlformats.org/officeDocument/2006/relationships/font" Target="fonts/Inter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MavenPro-regular.fntdata"/><Relationship Id="rId25" Type="http://schemas.openxmlformats.org/officeDocument/2006/relationships/font" Target="fonts/Inter-boldItalic.fntdata"/><Relationship Id="rId28" Type="http://schemas.openxmlformats.org/officeDocument/2006/relationships/font" Target="fonts/Lora-regular.fntdata"/><Relationship Id="rId27" Type="http://schemas.openxmlformats.org/officeDocument/2006/relationships/font" Target="fonts/MavenPro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Lora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Lora-boldItalic.fntdata"/><Relationship Id="rId30" Type="http://schemas.openxmlformats.org/officeDocument/2006/relationships/font" Target="fonts/Lora-italic.fntdata"/><Relationship Id="rId11" Type="http://schemas.openxmlformats.org/officeDocument/2006/relationships/slide" Target="slides/slide4.xml"/><Relationship Id="rId33" Type="http://schemas.openxmlformats.org/officeDocument/2006/relationships/font" Target="fonts/MavenProMedium-bold.fntdata"/><Relationship Id="rId10" Type="http://schemas.openxmlformats.org/officeDocument/2006/relationships/slide" Target="slides/slide3.xml"/><Relationship Id="rId32" Type="http://schemas.openxmlformats.org/officeDocument/2006/relationships/font" Target="fonts/MavenProMedium-regular.fntdata"/><Relationship Id="rId13" Type="http://schemas.openxmlformats.org/officeDocument/2006/relationships/slide" Target="slides/slide6.xml"/><Relationship Id="rId35" Type="http://schemas.openxmlformats.org/officeDocument/2006/relationships/font" Target="fonts/InterMedium-bold.fntdata"/><Relationship Id="rId12" Type="http://schemas.openxmlformats.org/officeDocument/2006/relationships/slide" Target="slides/slide5.xml"/><Relationship Id="rId34" Type="http://schemas.openxmlformats.org/officeDocument/2006/relationships/font" Target="fonts/InterMedium-regular.fntdata"/><Relationship Id="rId15" Type="http://schemas.openxmlformats.org/officeDocument/2006/relationships/slide" Target="slides/slide8.xml"/><Relationship Id="rId37" Type="http://schemas.openxmlformats.org/officeDocument/2006/relationships/font" Target="fonts/InterMedium-boldItalic.fntdata"/><Relationship Id="rId14" Type="http://schemas.openxmlformats.org/officeDocument/2006/relationships/slide" Target="slides/slide7.xml"/><Relationship Id="rId36" Type="http://schemas.openxmlformats.org/officeDocument/2006/relationships/font" Target="fonts/InterMedium-italic.fntdata"/><Relationship Id="rId17" Type="http://schemas.openxmlformats.org/officeDocument/2006/relationships/slide" Target="slides/slide10.xml"/><Relationship Id="rId39" Type="http://schemas.openxmlformats.org/officeDocument/2006/relationships/font" Target="fonts/PlayfairDisplayBlack-boldItalic.fntdata"/><Relationship Id="rId16" Type="http://schemas.openxmlformats.org/officeDocument/2006/relationships/slide" Target="slides/slide9.xml"/><Relationship Id="rId38" Type="http://schemas.openxmlformats.org/officeDocument/2006/relationships/font" Target="fonts/PlayfairDisplayBlack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74ad74927d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g74ad74927d_0_2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9c93c9750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9c93c9750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b64570f6cf_0_6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b64570f6cf_0_6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907f71569d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907f71569d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97eb87abb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97eb87ab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97eb87abb1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97eb87abb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90781030ac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90781030ac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90781030ac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190781030ac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907f71569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1907f71569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907f71569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1907f71569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97eb87abb1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197eb87abb1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90781030ac_0_3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190781030ac_0_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190781030ac_0_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190781030ac_0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74a46f5e3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g74a46f5e35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200">
                <a:latin typeface="Maven Pro"/>
                <a:ea typeface="Maven Pro"/>
                <a:cs typeface="Maven Pro"/>
                <a:sym typeface="Maven Pro"/>
              </a:defRPr>
            </a:lvl1pPr>
            <a:lvl2pPr lvl="1" rtl="0">
              <a:buNone/>
              <a:defRPr sz="1200">
                <a:latin typeface="Maven Pro"/>
                <a:ea typeface="Maven Pro"/>
                <a:cs typeface="Maven Pro"/>
                <a:sym typeface="Maven Pro"/>
              </a:defRPr>
            </a:lvl2pPr>
            <a:lvl3pPr lvl="2" rtl="0">
              <a:buNone/>
              <a:defRPr sz="1200">
                <a:latin typeface="Maven Pro"/>
                <a:ea typeface="Maven Pro"/>
                <a:cs typeface="Maven Pro"/>
                <a:sym typeface="Maven Pro"/>
              </a:defRPr>
            </a:lvl3pPr>
            <a:lvl4pPr lvl="3" rtl="0">
              <a:buNone/>
              <a:defRPr sz="1200">
                <a:latin typeface="Maven Pro"/>
                <a:ea typeface="Maven Pro"/>
                <a:cs typeface="Maven Pro"/>
                <a:sym typeface="Maven Pro"/>
              </a:defRPr>
            </a:lvl4pPr>
            <a:lvl5pPr lvl="4" rtl="0">
              <a:buNone/>
              <a:defRPr sz="1200">
                <a:latin typeface="Maven Pro"/>
                <a:ea typeface="Maven Pro"/>
                <a:cs typeface="Maven Pro"/>
                <a:sym typeface="Maven Pro"/>
              </a:defRPr>
            </a:lvl5pPr>
            <a:lvl6pPr lvl="5" rtl="0">
              <a:buNone/>
              <a:defRPr sz="1200">
                <a:latin typeface="Maven Pro"/>
                <a:ea typeface="Maven Pro"/>
                <a:cs typeface="Maven Pro"/>
                <a:sym typeface="Maven Pro"/>
              </a:defRPr>
            </a:lvl6pPr>
            <a:lvl7pPr lvl="6" rtl="0">
              <a:buNone/>
              <a:defRPr sz="1200">
                <a:latin typeface="Maven Pro"/>
                <a:ea typeface="Maven Pro"/>
                <a:cs typeface="Maven Pro"/>
                <a:sym typeface="Maven Pro"/>
              </a:defRPr>
            </a:lvl7pPr>
            <a:lvl8pPr lvl="7" rtl="0">
              <a:buNone/>
              <a:defRPr sz="1200">
                <a:latin typeface="Maven Pro"/>
                <a:ea typeface="Maven Pro"/>
                <a:cs typeface="Maven Pro"/>
                <a:sym typeface="Maven Pro"/>
              </a:defRPr>
            </a:lvl8pPr>
            <a:lvl9pPr lvl="8" rtl="0">
              <a:buNone/>
              <a:defRPr sz="1200"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8" name="Google Shape;58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9" name="Google Shape;5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2" name="Google Shape;62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5" name="Google Shape;65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582" y="4749844"/>
            <a:ext cx="356531" cy="356531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7"/>
          <p:cNvSpPr txBox="1"/>
          <p:nvPr/>
        </p:nvSpPr>
        <p:spPr>
          <a:xfrm>
            <a:off x="1381250" y="708525"/>
            <a:ext cx="38784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220852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  <p:cxnSp>
        <p:nvCxnSpPr>
          <p:cNvPr id="67" name="Google Shape;67;p17"/>
          <p:cNvCxnSpPr/>
          <p:nvPr/>
        </p:nvCxnSpPr>
        <p:spPr>
          <a:xfrm>
            <a:off x="0" y="903125"/>
            <a:ext cx="13758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" name="Google Shape;68;p17"/>
          <p:cNvSpPr/>
          <p:nvPr/>
        </p:nvSpPr>
        <p:spPr>
          <a:xfrm>
            <a:off x="817475" y="700167"/>
            <a:ext cx="405900" cy="405900"/>
          </a:xfrm>
          <a:prstGeom prst="ellipse">
            <a:avLst/>
          </a:prstGeom>
          <a:solidFill>
            <a:srgbClr val="FD62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cxnSp>
        <p:nvCxnSpPr>
          <p:cNvPr id="69" name="Google Shape;69;p17"/>
          <p:cNvCxnSpPr/>
          <p:nvPr/>
        </p:nvCxnSpPr>
        <p:spPr>
          <a:xfrm>
            <a:off x="5265650" y="903125"/>
            <a:ext cx="38784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4" name="Google Shape;8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3" name="Google Shape;93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>
  <p:cSld name="TITLE_AND_TWO_COLUMNS_1">
    <p:bg>
      <p:bgPr>
        <a:solidFill>
          <a:srgbClr val="220852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6"/>
          <p:cNvSpPr/>
          <p:nvPr/>
        </p:nvSpPr>
        <p:spPr>
          <a:xfrm>
            <a:off x="2344450" y="0"/>
            <a:ext cx="67995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6"/>
          <p:cNvSpPr txBox="1"/>
          <p:nvPr>
            <p:ph type="title"/>
          </p:nvPr>
        </p:nvSpPr>
        <p:spPr>
          <a:xfrm>
            <a:off x="158450" y="292250"/>
            <a:ext cx="2036700" cy="204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aven Pro"/>
              <a:buNone/>
              <a:defRPr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3" name="Google Shape;103;p26"/>
          <p:cNvSpPr txBox="1"/>
          <p:nvPr>
            <p:ph idx="1" type="body"/>
          </p:nvPr>
        </p:nvSpPr>
        <p:spPr>
          <a:xfrm>
            <a:off x="2539275" y="147750"/>
            <a:ext cx="6487800" cy="47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Maven Pro"/>
              <a:buChar char="●"/>
              <a:defRPr sz="1800">
                <a:latin typeface="Maven Pro"/>
                <a:ea typeface="Maven Pro"/>
                <a:cs typeface="Maven Pro"/>
                <a:sym typeface="Maven Pro"/>
              </a:defRPr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Font typeface="Maven Pro"/>
              <a:buChar char="○"/>
              <a:defRPr sz="1800">
                <a:latin typeface="Maven Pro"/>
                <a:ea typeface="Maven Pro"/>
                <a:cs typeface="Maven Pro"/>
                <a:sym typeface="Maven Pro"/>
              </a:defRPr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Font typeface="Maven Pro"/>
              <a:buChar char="■"/>
              <a:defRPr sz="1800">
                <a:latin typeface="Maven Pro"/>
                <a:ea typeface="Maven Pro"/>
                <a:cs typeface="Maven Pro"/>
                <a:sym typeface="Maven Pro"/>
              </a:defRPr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Font typeface="Maven Pro"/>
              <a:buChar char="●"/>
              <a:defRPr sz="1800">
                <a:latin typeface="Maven Pro"/>
                <a:ea typeface="Maven Pro"/>
                <a:cs typeface="Maven Pro"/>
                <a:sym typeface="Maven Pro"/>
              </a:defRPr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Font typeface="Maven Pro"/>
              <a:buChar char="○"/>
              <a:defRPr sz="1800">
                <a:latin typeface="Maven Pro"/>
                <a:ea typeface="Maven Pro"/>
                <a:cs typeface="Maven Pro"/>
                <a:sym typeface="Maven Pro"/>
              </a:defRPr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Font typeface="Maven Pro"/>
              <a:buChar char="■"/>
              <a:defRPr sz="1800">
                <a:latin typeface="Maven Pro"/>
                <a:ea typeface="Maven Pro"/>
                <a:cs typeface="Maven Pro"/>
                <a:sym typeface="Maven Pro"/>
              </a:defRPr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Font typeface="Maven Pro"/>
              <a:buChar char="●"/>
              <a:defRPr sz="1800">
                <a:latin typeface="Maven Pro"/>
                <a:ea typeface="Maven Pro"/>
                <a:cs typeface="Maven Pro"/>
                <a:sym typeface="Maven Pro"/>
              </a:defRPr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Font typeface="Maven Pro"/>
              <a:buChar char="○"/>
              <a:defRPr sz="1800">
                <a:latin typeface="Maven Pro"/>
                <a:ea typeface="Maven Pro"/>
                <a:cs typeface="Maven Pro"/>
                <a:sym typeface="Maven Pro"/>
              </a:defRPr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Font typeface="Maven Pro"/>
              <a:buChar char="■"/>
              <a:defRPr sz="1800"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104" name="Google Shape;104;p2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300"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buNone/>
              <a:defRPr sz="1300"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buNone/>
              <a:defRPr sz="1300"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buNone/>
              <a:defRPr sz="1300"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buNone/>
              <a:defRPr sz="1300"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buNone/>
              <a:defRPr sz="1300"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buNone/>
              <a:defRPr sz="1300"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buNone/>
              <a:defRPr sz="1300"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buNone/>
              <a:defRPr sz="1300"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 1">
  <p:cSld name="TITLE_AND_TWO_COLUMNS_2">
    <p:bg>
      <p:bgPr>
        <a:solidFill>
          <a:srgbClr val="220852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7"/>
          <p:cNvSpPr/>
          <p:nvPr/>
        </p:nvSpPr>
        <p:spPr>
          <a:xfrm>
            <a:off x="2344450" y="0"/>
            <a:ext cx="67995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7"/>
          <p:cNvSpPr txBox="1"/>
          <p:nvPr>
            <p:ph type="title"/>
          </p:nvPr>
        </p:nvSpPr>
        <p:spPr>
          <a:xfrm>
            <a:off x="158450" y="292250"/>
            <a:ext cx="2036700" cy="204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aven Pro"/>
              <a:buNone/>
              <a:defRPr>
                <a:solidFill>
                  <a:srgbClr val="FFFFFF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8" name="Google Shape;108;p27"/>
          <p:cNvSpPr txBox="1"/>
          <p:nvPr>
            <p:ph idx="1" type="body"/>
          </p:nvPr>
        </p:nvSpPr>
        <p:spPr>
          <a:xfrm>
            <a:off x="2539275" y="147750"/>
            <a:ext cx="6487800" cy="47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Maven Pro"/>
              <a:buChar char="●"/>
              <a:defRPr sz="1800">
                <a:latin typeface="Maven Pro"/>
                <a:ea typeface="Maven Pro"/>
                <a:cs typeface="Maven Pro"/>
                <a:sym typeface="Maven Pro"/>
              </a:defRPr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Font typeface="Maven Pro"/>
              <a:buChar char="○"/>
              <a:defRPr sz="1800">
                <a:latin typeface="Maven Pro"/>
                <a:ea typeface="Maven Pro"/>
                <a:cs typeface="Maven Pro"/>
                <a:sym typeface="Maven Pro"/>
              </a:defRPr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Font typeface="Maven Pro"/>
              <a:buChar char="■"/>
              <a:defRPr sz="1800">
                <a:latin typeface="Maven Pro"/>
                <a:ea typeface="Maven Pro"/>
                <a:cs typeface="Maven Pro"/>
                <a:sym typeface="Maven Pro"/>
              </a:defRPr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Font typeface="Maven Pro"/>
              <a:buChar char="●"/>
              <a:defRPr sz="1800">
                <a:latin typeface="Maven Pro"/>
                <a:ea typeface="Maven Pro"/>
                <a:cs typeface="Maven Pro"/>
                <a:sym typeface="Maven Pro"/>
              </a:defRPr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Font typeface="Maven Pro"/>
              <a:buChar char="○"/>
              <a:defRPr sz="1800">
                <a:latin typeface="Maven Pro"/>
                <a:ea typeface="Maven Pro"/>
                <a:cs typeface="Maven Pro"/>
                <a:sym typeface="Maven Pro"/>
              </a:defRPr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Font typeface="Maven Pro"/>
              <a:buChar char="■"/>
              <a:defRPr sz="1800">
                <a:latin typeface="Maven Pro"/>
                <a:ea typeface="Maven Pro"/>
                <a:cs typeface="Maven Pro"/>
                <a:sym typeface="Maven Pro"/>
              </a:defRPr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Font typeface="Maven Pro"/>
              <a:buChar char="●"/>
              <a:defRPr sz="1800">
                <a:latin typeface="Maven Pro"/>
                <a:ea typeface="Maven Pro"/>
                <a:cs typeface="Maven Pro"/>
                <a:sym typeface="Maven Pro"/>
              </a:defRPr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Font typeface="Maven Pro"/>
              <a:buChar char="○"/>
              <a:defRPr sz="1800">
                <a:latin typeface="Maven Pro"/>
                <a:ea typeface="Maven Pro"/>
                <a:cs typeface="Maven Pro"/>
                <a:sym typeface="Maven Pro"/>
              </a:defRPr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Font typeface="Maven Pro"/>
              <a:buChar char="■"/>
              <a:defRPr sz="1800"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109" name="Google Shape;109;p2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300"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buNone/>
              <a:defRPr sz="1300"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buNone/>
              <a:defRPr sz="1300"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buNone/>
              <a:defRPr sz="1300"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buNone/>
              <a:defRPr sz="1300"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buNone/>
              <a:defRPr sz="1300"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buNone/>
              <a:defRPr sz="1300"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buNone/>
              <a:defRPr sz="1300"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buNone/>
              <a:defRPr sz="1300"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536"/>
              </a:buClr>
              <a:buSzPts val="3300"/>
              <a:buFont typeface="Arial"/>
              <a:buNone/>
              <a:defRPr>
                <a:solidFill>
                  <a:srgbClr val="FF553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2" name="Google Shape;112;p2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6195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5536"/>
              </a:buClr>
              <a:buSzPts val="2100"/>
              <a:buChar char="●"/>
              <a:defRPr>
                <a:solidFill>
                  <a:srgbClr val="FF553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FF5536"/>
              </a:buClr>
              <a:buSzPts val="1800"/>
              <a:buChar char="○"/>
              <a:defRPr>
                <a:solidFill>
                  <a:srgbClr val="FF553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FF5536"/>
              </a:buClr>
              <a:buSzPts val="1500"/>
              <a:buChar char="■"/>
              <a:defRPr>
                <a:solidFill>
                  <a:srgbClr val="FF553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FF5536"/>
              </a:buClr>
              <a:buSzPts val="1400"/>
              <a:buChar char="●"/>
              <a:defRPr>
                <a:solidFill>
                  <a:srgbClr val="FF553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FF5536"/>
              </a:buClr>
              <a:buSzPts val="1400"/>
              <a:buChar char="○"/>
              <a:defRPr>
                <a:solidFill>
                  <a:srgbClr val="FF553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113" name="Google Shape;113;p2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FF553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14" name="Google Shape;114;p2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FF553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15" name="Google Shape;115;p2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FF553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FF553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FF553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FF553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FF553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FF553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FF553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FF553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FF553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>
  <p:cSld name="TITLE_AND_BODY_1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7" name="Google Shape;117;p29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8" name="Google Shape;118;p29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rgbClr val="FD62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9"/>
          <p:cNvSpPr txBox="1"/>
          <p:nvPr>
            <p:ph type="title"/>
          </p:nvPr>
        </p:nvSpPr>
        <p:spPr>
          <a:xfrm>
            <a:off x="1381250" y="922668"/>
            <a:ext cx="38784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b="1" sz="20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9pPr>
          </a:lstStyle>
          <a:p/>
        </p:txBody>
      </p:sp>
      <p:sp>
        <p:nvSpPr>
          <p:cNvPr id="120" name="Google Shape;120;p29"/>
          <p:cNvSpPr txBox="1"/>
          <p:nvPr>
            <p:ph idx="1" type="body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600"/>
              </a:spcBef>
              <a:spcAft>
                <a:spcPts val="0"/>
              </a:spcAft>
              <a:buSzPts val="2400"/>
              <a:buChar char="◉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rtl="0">
              <a:spcBef>
                <a:spcPts val="16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cxnSp>
        <p:nvCxnSpPr>
          <p:cNvPr id="121" name="Google Shape;121;p29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2" name="Google Shape;122;p29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6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4" name="Google Shape;54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5" name="Google Shape;5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hyperlink" Target="https://xgrowth.com.au/contact-us/" TargetMode="External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slide" Target="/ppt/slides/slide12.xml"/><Relationship Id="rId10" Type="http://schemas.openxmlformats.org/officeDocument/2006/relationships/slide" Target="/ppt/slides/slide11.xml"/><Relationship Id="rId13" Type="http://schemas.openxmlformats.org/officeDocument/2006/relationships/image" Target="../media/image5.png"/><Relationship Id="rId12" Type="http://schemas.openxmlformats.org/officeDocument/2006/relationships/slide" Target="/ppt/slides/slide13.xml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.xml"/><Relationship Id="rId3" Type="http://schemas.openxmlformats.org/officeDocument/2006/relationships/slide" Target="/ppt/slides/slide4.xml"/><Relationship Id="rId4" Type="http://schemas.openxmlformats.org/officeDocument/2006/relationships/slide" Target="/ppt/slides/slide5.xml"/><Relationship Id="rId9" Type="http://schemas.openxmlformats.org/officeDocument/2006/relationships/slide" Target="/ppt/slides/slide10.xml"/><Relationship Id="rId15" Type="http://schemas.openxmlformats.org/officeDocument/2006/relationships/image" Target="../media/image4.png"/><Relationship Id="rId14" Type="http://schemas.openxmlformats.org/officeDocument/2006/relationships/image" Target="../media/image2.png"/><Relationship Id="rId5" Type="http://schemas.openxmlformats.org/officeDocument/2006/relationships/slide" Target="/ppt/slides/slide6.xml"/><Relationship Id="rId6" Type="http://schemas.openxmlformats.org/officeDocument/2006/relationships/slide" Target="/ppt/slides/slide7.xml"/><Relationship Id="rId7" Type="http://schemas.openxmlformats.org/officeDocument/2006/relationships/slide" Target="/ppt/slides/slide8.xml"/><Relationship Id="rId8" Type="http://schemas.openxmlformats.org/officeDocument/2006/relationships/slide" Target="/ppt/slides/slide9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6.xml"/><Relationship Id="rId3" Type="http://schemas.openxmlformats.org/officeDocument/2006/relationships/slide" Target="/ppt/slides/slide5.xml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8" name="Google Shape;12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1"/>
          <p:cNvSpPr/>
          <p:nvPr/>
        </p:nvSpPr>
        <p:spPr>
          <a:xfrm>
            <a:off x="615325" y="0"/>
            <a:ext cx="8528700" cy="5143500"/>
          </a:xfrm>
          <a:prstGeom prst="rect">
            <a:avLst/>
          </a:prstGeom>
          <a:solidFill>
            <a:srgbClr val="22085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31"/>
          <p:cNvSpPr txBox="1"/>
          <p:nvPr/>
        </p:nvSpPr>
        <p:spPr>
          <a:xfrm>
            <a:off x="915650" y="255400"/>
            <a:ext cx="5934600" cy="533700"/>
          </a:xfrm>
          <a:prstGeom prst="rect">
            <a:avLst/>
          </a:prstGeom>
          <a:solidFill>
            <a:srgbClr val="220852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Playfair Display Black"/>
                <a:ea typeface="Playfair Display Black"/>
                <a:cs typeface="Playfair Display Black"/>
                <a:sym typeface="Playfair Display Black"/>
              </a:rPr>
              <a:t>How to best use this template…</a:t>
            </a:r>
            <a:endParaRPr sz="3000">
              <a:solidFill>
                <a:schemeClr val="lt1"/>
              </a:solidFill>
              <a:latin typeface="Playfair Display Black"/>
              <a:ea typeface="Playfair Display Black"/>
              <a:cs typeface="Playfair Display Black"/>
              <a:sym typeface="Playfair Display Black"/>
            </a:endParaRPr>
          </a:p>
        </p:txBody>
      </p:sp>
      <p:pic>
        <p:nvPicPr>
          <p:cNvPr id="135" name="Google Shape;13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6" y="0"/>
            <a:ext cx="606798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31"/>
          <p:cNvSpPr txBox="1"/>
          <p:nvPr/>
        </p:nvSpPr>
        <p:spPr>
          <a:xfrm rot="-5400000">
            <a:off x="-1067475" y="3388525"/>
            <a:ext cx="275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76A80"/>
                </a:solidFill>
                <a:latin typeface="Inter Medium"/>
                <a:ea typeface="Inter Medium"/>
                <a:cs typeface="Inter Medium"/>
                <a:sym typeface="Inter Medium"/>
              </a:rPr>
              <a:t>The Ultimate ABM Strategy Template</a:t>
            </a:r>
            <a:endParaRPr sz="1100">
              <a:solidFill>
                <a:srgbClr val="676A8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137" name="Google Shape;13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200" y="255400"/>
            <a:ext cx="249425" cy="25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676A8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9" name="Google Shape;139;p31"/>
          <p:cNvSpPr txBox="1"/>
          <p:nvPr/>
        </p:nvSpPr>
        <p:spPr>
          <a:xfrm>
            <a:off x="915650" y="953775"/>
            <a:ext cx="7779300" cy="46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Maven Pro Medium"/>
              <a:ea typeface="Maven Pro Medium"/>
              <a:cs typeface="Maven Pro Medium"/>
              <a:sym typeface="Maven Pro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Hello There! Thanks for downloading this ABM Strategy Template. Here are a few items to take note of before diving in!</a:t>
            </a:r>
            <a:endParaRPr sz="10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D625E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ven Pro Medium"/>
              <a:buChar char="●"/>
            </a:pPr>
            <a:r>
              <a:rPr b="1" lang="en" sz="1000">
                <a:solidFill>
                  <a:srgbClr val="FD7A7A"/>
                </a:solidFill>
                <a:latin typeface="Inter"/>
                <a:ea typeface="Inter"/>
                <a:cs typeface="Inter"/>
                <a:sym typeface="Inter"/>
              </a:rPr>
              <a:t>To access the editable version of this template, please "make its copy"</a:t>
            </a:r>
            <a:r>
              <a:rPr lang="en" sz="1000">
                <a:solidFill>
                  <a:srgbClr val="FD7A7A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using the "File" menu on your top left. You can also download it as a PowerPoint.</a:t>
            </a:r>
            <a:endParaRPr sz="10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</a:pPr>
            <a:r>
              <a:rPr lang="en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Ensure that you have read the article on our website through which you downloaded this template. The article provides additional commentary on each of the slides.</a:t>
            </a:r>
            <a:endParaRPr sz="10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</a:pPr>
            <a:r>
              <a:rPr lang="en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In specific slides, we have presented some dummy data from the perspective of a CRM company selling to B2B/B2C organisations. For more specificity, a CRM company selling its software to organisations in the banking sector.</a:t>
            </a:r>
            <a:endParaRPr sz="10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Examples of CRM companies could be Salesforce, HubSpot et cetera.  </a:t>
            </a:r>
            <a:endParaRPr sz="10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</a:pPr>
            <a:r>
              <a:rPr lang="en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Remember, while we have kept this template exhaustive based on industry best practices and our experience as a specialised B2B ABM agency, don’t hesitate to change this template as per your needs and make it your own.</a:t>
            </a:r>
            <a:endParaRPr sz="10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Have feedback for us? - Send it to hello@xgrowth.com.au</a:t>
            </a:r>
            <a:endParaRPr sz="10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Want more details or a discovery session on how we can help you ace your ABM journey? - </a:t>
            </a:r>
            <a:r>
              <a:rPr lang="en" sz="1000" u="sng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 us here </a:t>
            </a:r>
            <a:endParaRPr sz="1000" u="sng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0" name="Google Shape;140;p31"/>
          <p:cNvSpPr txBox="1"/>
          <p:nvPr/>
        </p:nvSpPr>
        <p:spPr>
          <a:xfrm>
            <a:off x="7061425" y="0"/>
            <a:ext cx="2082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E4EBF3"/>
                </a:solidFill>
                <a:latin typeface="Inter"/>
                <a:ea typeface="Inter"/>
                <a:cs typeface="Inter"/>
                <a:sym typeface="Inter"/>
              </a:rPr>
              <a:t>© 202</a:t>
            </a:r>
            <a:r>
              <a:rPr lang="en" sz="700">
                <a:solidFill>
                  <a:srgbClr val="E4EBF3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r>
              <a:rPr lang="en" sz="700">
                <a:solidFill>
                  <a:srgbClr val="E4EBF3"/>
                </a:solidFill>
                <a:latin typeface="Inter"/>
                <a:ea typeface="Inter"/>
                <a:cs typeface="Inter"/>
                <a:sym typeface="Inter"/>
              </a:rPr>
              <a:t> xGrowth Pty Ltd. All Rights Reserved</a:t>
            </a:r>
            <a:endParaRPr i="1" sz="700">
              <a:solidFill>
                <a:srgbClr val="E4EBF3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2"/>
          <p:cNvSpPr/>
          <p:nvPr/>
        </p:nvSpPr>
        <p:spPr>
          <a:xfrm>
            <a:off x="615325" y="0"/>
            <a:ext cx="4555800" cy="5143500"/>
          </a:xfrm>
          <a:prstGeom prst="rect">
            <a:avLst/>
          </a:prstGeom>
          <a:solidFill>
            <a:srgbClr val="F9FA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32"/>
          <p:cNvSpPr txBox="1"/>
          <p:nvPr/>
        </p:nvSpPr>
        <p:spPr>
          <a:xfrm>
            <a:off x="923275" y="255400"/>
            <a:ext cx="4248000" cy="9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26004B"/>
                </a:solidFill>
                <a:latin typeface="Playfair Display Black"/>
                <a:ea typeface="Playfair Display Black"/>
                <a:cs typeface="Playfair Display Black"/>
                <a:sym typeface="Playfair Display Black"/>
              </a:rPr>
              <a:t>What’s in this template…</a:t>
            </a:r>
            <a:endParaRPr sz="3000">
              <a:solidFill>
                <a:srgbClr val="26004B"/>
              </a:solidFill>
              <a:latin typeface="Playfair Display Black"/>
              <a:ea typeface="Playfair Display Black"/>
              <a:cs typeface="Playfair Display Black"/>
              <a:sym typeface="Playfair Display Black"/>
            </a:endParaRPr>
          </a:p>
        </p:txBody>
      </p:sp>
      <p:sp>
        <p:nvSpPr>
          <p:cNvPr id="147" name="Google Shape;147;p32"/>
          <p:cNvSpPr txBox="1"/>
          <p:nvPr/>
        </p:nvSpPr>
        <p:spPr>
          <a:xfrm>
            <a:off x="5375775" y="1019400"/>
            <a:ext cx="3502800" cy="32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0852"/>
              </a:buClr>
              <a:buSzPts val="1300"/>
              <a:buFont typeface="Inter Medium"/>
              <a:buChar char="◉"/>
            </a:pPr>
            <a:r>
              <a:rPr lang="en" sz="1300" u="sng">
                <a:solidFill>
                  <a:srgbClr val="FF5536"/>
                </a:solidFill>
                <a:latin typeface="Inter Medium"/>
                <a:ea typeface="Inter Medium"/>
                <a:cs typeface="Inter Medium"/>
                <a:sym typeface="Inter Medium"/>
                <a:hlinkClick action="ppaction://hlinksldjump"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ABM Ideal Customer Profile</a:t>
            </a:r>
            <a:endParaRPr sz="1300">
              <a:solidFill>
                <a:srgbClr val="FF5536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0852"/>
              </a:buClr>
              <a:buSzPts val="1300"/>
              <a:buFont typeface="Inter Medium"/>
              <a:buChar char="◉"/>
            </a:pPr>
            <a:r>
              <a:rPr lang="en" sz="1300" u="sng">
                <a:solidFill>
                  <a:srgbClr val="FF5536"/>
                </a:solidFill>
                <a:latin typeface="Inter Medium"/>
                <a:ea typeface="Inter Medium"/>
                <a:cs typeface="Inter Medium"/>
                <a:sym typeface="Inter Medium"/>
                <a:hlinkClick action="ppaction://hlinksldjump"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ABM Account List &amp; Prioritisation</a:t>
            </a:r>
            <a:endParaRPr sz="1300">
              <a:solidFill>
                <a:srgbClr val="FF5536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0852"/>
              </a:buClr>
              <a:buSzPts val="1300"/>
              <a:buFont typeface="Inter Medium"/>
              <a:buChar char="◉"/>
            </a:pPr>
            <a:r>
              <a:rPr lang="en" sz="1300" u="sng">
                <a:solidFill>
                  <a:srgbClr val="FF5536"/>
                </a:solidFill>
                <a:latin typeface="Inter Medium"/>
                <a:ea typeface="Inter Medium"/>
                <a:cs typeface="Inter Medium"/>
                <a:sym typeface="Inter Medium"/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ABM Segmentation</a:t>
            </a:r>
            <a:endParaRPr sz="1300">
              <a:solidFill>
                <a:srgbClr val="FF5536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0852"/>
              </a:buClr>
              <a:buSzPts val="1300"/>
              <a:buFont typeface="Inter Medium"/>
              <a:buChar char="◉"/>
            </a:pPr>
            <a:r>
              <a:rPr lang="en" sz="1300" u="sng">
                <a:solidFill>
                  <a:srgbClr val="FF5536"/>
                </a:solidFill>
                <a:latin typeface="Inter Medium"/>
                <a:ea typeface="Inter Medium"/>
                <a:cs typeface="Inter Medium"/>
                <a:sym typeface="Inter Medium"/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ABM Buying Centres Identification</a:t>
            </a:r>
            <a:endParaRPr sz="1300">
              <a:solidFill>
                <a:srgbClr val="FF5536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0852"/>
              </a:buClr>
              <a:buSzPts val="1300"/>
              <a:buFont typeface="Inter Medium"/>
              <a:buChar char="◉"/>
            </a:pPr>
            <a:r>
              <a:rPr lang="en" sz="1300" u="sng">
                <a:solidFill>
                  <a:srgbClr val="FF5536"/>
                </a:solidFill>
                <a:latin typeface="Inter Medium"/>
                <a:ea typeface="Inter Medium"/>
                <a:cs typeface="Inter Medium"/>
                <a:sym typeface="Inter Medium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ABM Account Intelligence</a:t>
            </a:r>
            <a:endParaRPr sz="1300">
              <a:solidFill>
                <a:srgbClr val="FF5536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0852"/>
              </a:buClr>
              <a:buSzPts val="1300"/>
              <a:buFont typeface="Inter Medium"/>
              <a:buChar char="◉"/>
            </a:pPr>
            <a:r>
              <a:rPr lang="en" sz="1300" u="sng">
                <a:solidFill>
                  <a:srgbClr val="FF5536"/>
                </a:solidFill>
                <a:latin typeface="Inter Medium"/>
                <a:ea typeface="Inter Medium"/>
                <a:cs typeface="Inter Medium"/>
                <a:sym typeface="Inter Medium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ABM Core Team (RACI Matrix)</a:t>
            </a:r>
            <a:endParaRPr sz="1300">
              <a:solidFill>
                <a:srgbClr val="FF5536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0852"/>
              </a:buClr>
              <a:buSzPts val="1300"/>
              <a:buFont typeface="Inter Medium"/>
              <a:buChar char="◉"/>
            </a:pPr>
            <a:r>
              <a:rPr lang="en" sz="1300" u="sng">
                <a:solidFill>
                  <a:srgbClr val="FF5536"/>
                </a:solidFill>
                <a:latin typeface="Inter Medium"/>
                <a:ea typeface="Inter Medium"/>
                <a:cs typeface="Inter Medium"/>
                <a:sym typeface="Inter Medium"/>
                <a:hlinkClick action="ppaction://hlinksldjump"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ABM Budget Planning</a:t>
            </a:r>
            <a:endParaRPr sz="1300">
              <a:solidFill>
                <a:srgbClr val="FF5536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0852"/>
              </a:buClr>
              <a:buSzPts val="1300"/>
              <a:buFont typeface="Inter Medium"/>
              <a:buChar char="◉"/>
            </a:pPr>
            <a:r>
              <a:rPr lang="en" sz="1300" u="sng">
                <a:solidFill>
                  <a:srgbClr val="FF5536"/>
                </a:solidFill>
                <a:latin typeface="Inter Medium"/>
                <a:ea typeface="Inter Medium"/>
                <a:cs typeface="Inter Medium"/>
                <a:sym typeface="Inter Medium"/>
                <a:hlinkClick action="ppaction://hlinksldjump"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ABM Sales Alignment Checklist </a:t>
            </a:r>
            <a:endParaRPr sz="1300">
              <a:solidFill>
                <a:srgbClr val="FF5536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0852"/>
              </a:buClr>
              <a:buSzPts val="1300"/>
              <a:buFont typeface="Inter Medium"/>
              <a:buChar char="◉"/>
            </a:pPr>
            <a:r>
              <a:rPr lang="en" sz="1300" u="sng">
                <a:solidFill>
                  <a:srgbClr val="FF5536"/>
                </a:solidFill>
                <a:latin typeface="Inter Medium"/>
                <a:ea typeface="Inter Medium"/>
                <a:cs typeface="Inter Medium"/>
                <a:sym typeface="Inter Medium"/>
                <a:hlinkClick action="ppaction://hlinksldjump"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ABM Campaign Project Plan</a:t>
            </a:r>
            <a:endParaRPr sz="1300">
              <a:solidFill>
                <a:srgbClr val="FF5536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0852"/>
              </a:buClr>
              <a:buSzPts val="1300"/>
              <a:buFont typeface="Inter Medium"/>
              <a:buChar char="◉"/>
            </a:pPr>
            <a:r>
              <a:rPr lang="en" sz="1300" u="sng">
                <a:solidFill>
                  <a:srgbClr val="FF5536"/>
                </a:solidFill>
                <a:latin typeface="Inter Medium"/>
                <a:ea typeface="Inter Medium"/>
                <a:cs typeface="Inter Medium"/>
                <a:sym typeface="Inter Medium"/>
                <a:hlinkClick action="ppaction://hlinksldjump"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ABM Metrics</a:t>
            </a:r>
            <a:endParaRPr sz="1300">
              <a:solidFill>
                <a:srgbClr val="FF5536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6004B"/>
              </a:solidFill>
              <a:latin typeface="Maven Pro Medium"/>
              <a:ea typeface="Maven Pro Medium"/>
              <a:cs typeface="Maven Pro Medium"/>
              <a:sym typeface="Maven Pro Medium"/>
            </a:endParaRPr>
          </a:p>
        </p:txBody>
      </p:sp>
      <p:pic>
        <p:nvPicPr>
          <p:cNvPr id="148" name="Google Shape;148;p3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31400" y="646400"/>
            <a:ext cx="4047126" cy="4017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526" y="0"/>
            <a:ext cx="606798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2"/>
          <p:cNvSpPr txBox="1"/>
          <p:nvPr/>
        </p:nvSpPr>
        <p:spPr>
          <a:xfrm rot="-5400000">
            <a:off x="-1067475" y="3388525"/>
            <a:ext cx="275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76A80"/>
                </a:solidFill>
                <a:latin typeface="Inter Medium"/>
                <a:ea typeface="Inter Medium"/>
                <a:cs typeface="Inter Medium"/>
                <a:sym typeface="Inter Medium"/>
              </a:rPr>
              <a:t>The Ultimate ABM Strategy Template</a:t>
            </a:r>
            <a:endParaRPr sz="1100">
              <a:solidFill>
                <a:srgbClr val="676A8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151" name="Google Shape;151;p3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87200" y="255400"/>
            <a:ext cx="249425" cy="25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676A80"/>
              </a:solidFill>
              <a:latin typeface="Maven Pro Medium"/>
              <a:ea typeface="Maven Pro Medium"/>
              <a:cs typeface="Maven Pro Medium"/>
              <a:sym typeface="Maven Pro Medium"/>
            </a:endParaRPr>
          </a:p>
        </p:txBody>
      </p:sp>
      <p:sp>
        <p:nvSpPr>
          <p:cNvPr id="153" name="Google Shape;153;p32"/>
          <p:cNvSpPr txBox="1"/>
          <p:nvPr/>
        </p:nvSpPr>
        <p:spPr>
          <a:xfrm>
            <a:off x="7032350" y="0"/>
            <a:ext cx="2078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© 2023 xGrowth Pty Ltd. All Rights Reserved</a:t>
            </a:r>
            <a:endParaRPr i="1" sz="700"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3"/>
          <p:cNvSpPr txBox="1"/>
          <p:nvPr/>
        </p:nvSpPr>
        <p:spPr>
          <a:xfrm>
            <a:off x="909525" y="138850"/>
            <a:ext cx="7158300" cy="43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2400">
                <a:solidFill>
                  <a:srgbClr val="220852"/>
                </a:solidFill>
                <a:latin typeface="Playfair Display Black"/>
                <a:ea typeface="Playfair Display Black"/>
                <a:cs typeface="Playfair Display Black"/>
                <a:sym typeface="Playfair Display Black"/>
              </a:rPr>
              <a:t>ABM Ideal Customer Profile</a:t>
            </a:r>
            <a:endParaRPr sz="2100">
              <a:solidFill>
                <a:srgbClr val="FD625E"/>
              </a:solidFill>
              <a:latin typeface="Playfair Display Black"/>
              <a:ea typeface="Playfair Display Black"/>
              <a:cs typeface="Playfair Display Black"/>
              <a:sym typeface="Playfair Display Black"/>
            </a:endParaRPr>
          </a:p>
        </p:txBody>
      </p:sp>
      <p:graphicFrame>
        <p:nvGraphicFramePr>
          <p:cNvPr id="159" name="Google Shape;159;p33"/>
          <p:cNvGraphicFramePr/>
          <p:nvPr/>
        </p:nvGraphicFramePr>
        <p:xfrm>
          <a:off x="909625" y="1099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{8F926220-B910-4993-8C11-9BE1BDB01823}</a:tableStyleId>
              </a:tblPr>
              <a:tblGrid>
                <a:gridCol w="3857625"/>
                <a:gridCol w="3857625"/>
              </a:tblGrid>
              <a:tr h="2096075">
                <a:tc>
                  <a:txBody>
                    <a:bodyPr/>
                    <a:lstStyle/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Inter"/>
                        <a:buChar char="●"/>
                      </a:pPr>
                      <a:r>
                        <a:rPr b="1" lang="en" sz="1200">
                          <a:latin typeface="Inter"/>
                          <a:ea typeface="Inter"/>
                          <a:cs typeface="Inter"/>
                          <a:sym typeface="Inter"/>
                        </a:rPr>
                        <a:t>Number of Employees*  </a:t>
                      </a:r>
                      <a:endParaRPr b="1" sz="12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Inter"/>
                        <a:buChar char="●"/>
                      </a:pPr>
                      <a:r>
                        <a:rPr b="1" lang="en" sz="1200">
                          <a:latin typeface="Inter"/>
                          <a:ea typeface="Inter"/>
                          <a:cs typeface="Inter"/>
                          <a:sym typeface="Inter"/>
                        </a:rPr>
                        <a:t>Revenue*</a:t>
                      </a:r>
                      <a:endParaRPr b="1" sz="12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Inter"/>
                          <a:ea typeface="Inter"/>
                          <a:cs typeface="Inter"/>
                          <a:sym typeface="Inter"/>
                        </a:rPr>
                        <a:t>Example:</a:t>
                      </a:r>
                      <a:endParaRPr b="1" sz="12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Number of employees  </a:t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-288925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50"/>
                        <a:buFont typeface="Inter"/>
                        <a:buChar char="●"/>
                      </a:pPr>
                      <a:r>
                        <a:rPr i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More than 500, at least 20% being software developers</a:t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Revenue  </a:t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-288925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50"/>
                        <a:buFont typeface="Inter"/>
                        <a:buChar char="●"/>
                      </a:pPr>
                      <a:r>
                        <a:rPr i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More than $30 million in annual recurring revenue with most of it coming from small B2C customers</a:t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Inter"/>
                        <a:buChar char="●"/>
                      </a:pPr>
                      <a:r>
                        <a:rPr b="1" lang="en" sz="1200">
                          <a:latin typeface="Inter"/>
                          <a:ea typeface="Inter"/>
                          <a:cs typeface="Inter"/>
                          <a:sym typeface="Inter"/>
                        </a:rPr>
                        <a:t>Industry*  </a:t>
                      </a:r>
                      <a:endParaRPr b="1" sz="12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Inter"/>
                        <a:buChar char="●"/>
                      </a:pPr>
                      <a:r>
                        <a:rPr b="1" lang="en" sz="1200">
                          <a:latin typeface="Inter"/>
                          <a:ea typeface="Inter"/>
                          <a:cs typeface="Inter"/>
                          <a:sym typeface="Inter"/>
                        </a:rPr>
                        <a:t>Geography*</a:t>
                      </a:r>
                      <a:endParaRPr b="1" sz="12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Example:</a:t>
                      </a:r>
                      <a:endParaRPr b="1" sz="120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Industry  </a:t>
                      </a:r>
                      <a:endParaRPr sz="9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-288925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Inter"/>
                        <a:buChar char="●"/>
                      </a:pPr>
                      <a:r>
                        <a:rPr i="1" lang="en" sz="95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Financial Services, more specifically, large and medium sized banks. Large and medium sized insurance companies</a:t>
                      </a:r>
                      <a:endParaRPr i="1" sz="9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Geography</a:t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-288925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50"/>
                        <a:buFont typeface="Inter"/>
                        <a:buChar char="●"/>
                      </a:pPr>
                      <a:r>
                        <a:rPr i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Singapore, Australia (Melbourne, Sydney), India (Bangalore, Hyderabad, Mumbai)</a:t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</a:tr>
              <a:tr h="1510575">
                <a:tc>
                  <a:txBody>
                    <a:bodyPr/>
                    <a:lstStyle/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Inter"/>
                        <a:buChar char="●"/>
                      </a:pPr>
                      <a:r>
                        <a:rPr b="1" lang="en" sz="1200">
                          <a:latin typeface="Inter"/>
                          <a:ea typeface="Inter"/>
                          <a:cs typeface="Inter"/>
                          <a:sym typeface="Inter"/>
                        </a:rPr>
                        <a:t>Pain Points*</a:t>
                      </a:r>
                      <a:endParaRPr b="1" sz="12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Inter"/>
                          <a:ea typeface="Inter"/>
                          <a:cs typeface="Inter"/>
                          <a:sym typeface="Inter"/>
                        </a:rPr>
                        <a:t>Example:</a:t>
                      </a:r>
                      <a:endParaRPr b="1" sz="12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-288925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50"/>
                        <a:buFont typeface="Inter"/>
                        <a:buChar char="●"/>
                      </a:pPr>
                      <a:r>
                        <a:rPr i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Not able to compete with digital players</a:t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-288925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50"/>
                        <a:buFont typeface="Inter"/>
                        <a:buChar char="●"/>
                      </a:pPr>
                      <a:r>
                        <a:rPr i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Customer experience is not smooth</a:t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-288925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950"/>
                        <a:buFont typeface="Inter"/>
                        <a:buChar char="●"/>
                      </a:pPr>
                      <a:r>
                        <a:rPr i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Looking to prevent end customer churn</a:t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Inter"/>
                        <a:buChar char="●"/>
                      </a:pPr>
                      <a:r>
                        <a:rPr b="1" lang="en" sz="1200">
                          <a:latin typeface="Inter"/>
                          <a:ea typeface="Inter"/>
                          <a:cs typeface="Inter"/>
                          <a:sym typeface="Inter"/>
                        </a:rPr>
                        <a:t>Buying Process*</a:t>
                      </a:r>
                      <a:endParaRPr b="1" sz="12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Example:</a:t>
                      </a:r>
                      <a:endParaRPr b="1" sz="120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-2921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Inter"/>
                        <a:buChar char="●"/>
                      </a:pPr>
                      <a:r>
                        <a:rPr i="1" lang="en" sz="10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Target account should not have more than 6 decision makers</a:t>
                      </a:r>
                      <a:endParaRPr i="1" sz="100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-2921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Inter"/>
                        <a:buChar char="●"/>
                      </a:pPr>
                      <a:r>
                        <a:rPr i="1" lang="en" sz="100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Target account should have an official tender process</a:t>
                      </a:r>
                      <a:endParaRPr i="1" sz="100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60" name="Google Shape;160;p33"/>
          <p:cNvSpPr/>
          <p:nvPr/>
        </p:nvSpPr>
        <p:spPr>
          <a:xfrm>
            <a:off x="909625" y="692750"/>
            <a:ext cx="7754700" cy="291900"/>
          </a:xfrm>
          <a:prstGeom prst="roundRect">
            <a:avLst>
              <a:gd fmla="val 16667" name="adj"/>
            </a:avLst>
          </a:prstGeom>
          <a:solidFill>
            <a:srgbClr val="FD625E"/>
          </a:solidFill>
          <a:ln cap="flat" cmpd="sng" w="9525">
            <a:solidFill>
              <a:srgbClr val="FD62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Be as specific as possible with your ICP!</a:t>
            </a:r>
            <a:endParaRPr b="1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1" name="Google Shape;161;p33"/>
          <p:cNvSpPr txBox="1"/>
          <p:nvPr/>
        </p:nvSpPr>
        <p:spPr>
          <a:xfrm>
            <a:off x="1088200" y="4706125"/>
            <a:ext cx="7184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*</a:t>
            </a:r>
            <a:r>
              <a:rPr lang="en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There could be more parameters used to etch out the ICP apart from the mentioned ones, but these are typically the </a:t>
            </a:r>
            <a:r>
              <a:rPr lang="en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common ones! </a:t>
            </a:r>
            <a:endParaRPr sz="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2" name="Google Shape;162;p33"/>
          <p:cNvSpPr txBox="1"/>
          <p:nvPr/>
        </p:nvSpPr>
        <p:spPr>
          <a:xfrm>
            <a:off x="3133875" y="4917175"/>
            <a:ext cx="2972400" cy="1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This table has dummy data &amp; information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3" name="Google Shape;163;p33"/>
          <p:cNvSpPr txBox="1"/>
          <p:nvPr>
            <p:ph idx="12" type="sldNum"/>
          </p:nvPr>
        </p:nvSpPr>
        <p:spPr>
          <a:xfrm>
            <a:off x="86248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64" name="Google Shape;164;p33"/>
          <p:cNvGrpSpPr/>
          <p:nvPr/>
        </p:nvGrpSpPr>
        <p:grpSpPr>
          <a:xfrm>
            <a:off x="8526" y="0"/>
            <a:ext cx="606798" cy="5143502"/>
            <a:chOff x="8526" y="0"/>
            <a:chExt cx="606798" cy="5143502"/>
          </a:xfrm>
        </p:grpSpPr>
        <p:pic>
          <p:nvPicPr>
            <p:cNvPr id="165" name="Google Shape;165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26" y="0"/>
              <a:ext cx="606798" cy="5143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6" name="Google Shape;166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87200" y="255400"/>
              <a:ext cx="249425" cy="2546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7" name="Google Shape;167;p33"/>
          <p:cNvSpPr txBox="1"/>
          <p:nvPr/>
        </p:nvSpPr>
        <p:spPr>
          <a:xfrm>
            <a:off x="7032350" y="0"/>
            <a:ext cx="2078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© 2023 xGrowth Pty Ltd. All Rights Reserved</a:t>
            </a:r>
            <a:endParaRPr i="1" sz="7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8" name="Google Shape;168;p33"/>
          <p:cNvSpPr txBox="1"/>
          <p:nvPr/>
        </p:nvSpPr>
        <p:spPr>
          <a:xfrm rot="-5400000">
            <a:off x="-1067475" y="3388525"/>
            <a:ext cx="275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76A80"/>
                </a:solidFill>
                <a:latin typeface="Inter Medium"/>
                <a:ea typeface="Inter Medium"/>
                <a:cs typeface="Inter Medium"/>
                <a:sym typeface="Inter Medium"/>
              </a:rPr>
              <a:t>The Ultimate ABM Strategy Template</a:t>
            </a:r>
            <a:endParaRPr sz="1100">
              <a:solidFill>
                <a:srgbClr val="676A8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3" name="Google Shape;173;p34"/>
          <p:cNvGraphicFramePr/>
          <p:nvPr/>
        </p:nvGraphicFramePr>
        <p:xfrm>
          <a:off x="729625" y="833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{8F926220-B910-4993-8C11-9BE1BDB01823}</a:tableStyleId>
              </a:tblPr>
              <a:tblGrid>
                <a:gridCol w="1185650"/>
                <a:gridCol w="755075"/>
                <a:gridCol w="815800"/>
                <a:gridCol w="850275"/>
                <a:gridCol w="1137375"/>
                <a:gridCol w="1094600"/>
                <a:gridCol w="1094600"/>
                <a:gridCol w="1094600"/>
              </a:tblGrid>
              <a:tr h="482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Prioritisation Parameters</a:t>
                      </a:r>
                      <a:endParaRPr b="1" sz="9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ICP Fit % (0-10)</a:t>
                      </a:r>
                      <a:endParaRPr b="1" sz="9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Current Need</a:t>
                      </a:r>
                      <a:endParaRPr b="1" sz="9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(0-10)</a:t>
                      </a:r>
                      <a:endParaRPr b="1" sz="9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9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Opp. Revenue (0-10)</a:t>
                      </a:r>
                      <a:endParaRPr b="1" sz="9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Decision Maker Inclination (0-10)</a:t>
                      </a:r>
                      <a:endParaRPr b="1" sz="9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9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Buying History (0-10)</a:t>
                      </a:r>
                      <a:endParaRPr b="1" sz="9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Overall </a:t>
                      </a:r>
                      <a:r>
                        <a:rPr b="1" lang="en" sz="9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Prioritisation Score</a:t>
                      </a:r>
                      <a:endParaRPr b="1" sz="9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(0-10)</a:t>
                      </a:r>
                      <a:endParaRPr b="1" sz="9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Rank</a:t>
                      </a:r>
                      <a:endParaRPr b="1" sz="9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solidFill>
                      <a:srgbClr val="220852"/>
                    </a:solidFill>
                  </a:tcPr>
                </a:tc>
              </a:tr>
              <a:tr h="34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Weightage </a:t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solidFill>
                      <a:srgbClr val="FD62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20%</a:t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62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25%</a:t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62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15%</a:t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62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25%</a:t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62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15%</a:t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62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Weighted Avg.</a:t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62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#</a:t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625E"/>
                    </a:solidFill>
                  </a:tcPr>
                </a:tc>
              </a:tr>
              <a:tr h="349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Account A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7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5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7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0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7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1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7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1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7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0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7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0.7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7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7</a:t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7D6"/>
                    </a:solidFill>
                  </a:tcPr>
                </a:tc>
              </a:tr>
              <a:tr h="349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Account B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9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8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7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3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5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6.35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5</a:t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Account C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7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4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6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5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7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5.6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6</a:t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Account D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6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8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6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6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8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6.8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4</a:t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Account E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5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9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7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7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8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7.25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3</a:t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Account F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10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10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8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8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7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8.75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2</a:t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Account G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8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5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7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8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6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6.8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4</a:t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5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Account H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4EB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10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4EB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10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4EB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10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4EB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10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4EB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10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4EB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10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4EB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1</a:t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28575" marL="28575" anchor="ctr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4EBF3"/>
                    </a:solidFill>
                  </a:tcPr>
                </a:tc>
              </a:tr>
            </a:tbl>
          </a:graphicData>
        </a:graphic>
      </p:graphicFrame>
      <p:sp>
        <p:nvSpPr>
          <p:cNvPr id="174" name="Google Shape;174;p34"/>
          <p:cNvSpPr/>
          <p:nvPr/>
        </p:nvSpPr>
        <p:spPr>
          <a:xfrm>
            <a:off x="1634775" y="1222800"/>
            <a:ext cx="356700" cy="1128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34"/>
          <p:cNvSpPr/>
          <p:nvPr/>
        </p:nvSpPr>
        <p:spPr>
          <a:xfrm>
            <a:off x="1634775" y="1778375"/>
            <a:ext cx="356700" cy="1128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77" name="Google Shape;177;p34"/>
          <p:cNvGrpSpPr/>
          <p:nvPr/>
        </p:nvGrpSpPr>
        <p:grpSpPr>
          <a:xfrm>
            <a:off x="8526" y="0"/>
            <a:ext cx="606798" cy="5143502"/>
            <a:chOff x="8526" y="0"/>
            <a:chExt cx="606798" cy="5143502"/>
          </a:xfrm>
        </p:grpSpPr>
        <p:pic>
          <p:nvPicPr>
            <p:cNvPr id="178" name="Google Shape;178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26" y="0"/>
              <a:ext cx="606798" cy="5143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" name="Google Shape;179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87200" y="255400"/>
              <a:ext cx="249425" cy="2546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0" name="Google Shape;180;p34"/>
          <p:cNvSpPr txBox="1"/>
          <p:nvPr/>
        </p:nvSpPr>
        <p:spPr>
          <a:xfrm>
            <a:off x="909525" y="138850"/>
            <a:ext cx="7158300" cy="43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2400">
                <a:solidFill>
                  <a:srgbClr val="220852"/>
                </a:solidFill>
                <a:latin typeface="Playfair Display Black"/>
                <a:ea typeface="Playfair Display Black"/>
                <a:cs typeface="Playfair Display Black"/>
                <a:sym typeface="Playfair Display Black"/>
              </a:rPr>
              <a:t>ABM Account List &amp; Prioritisation</a:t>
            </a:r>
            <a:endParaRPr sz="2100">
              <a:solidFill>
                <a:srgbClr val="FD625E"/>
              </a:solidFill>
              <a:latin typeface="Playfair Display Black"/>
              <a:ea typeface="Playfair Display Black"/>
              <a:cs typeface="Playfair Display Black"/>
              <a:sym typeface="Playfair Display Black"/>
            </a:endParaRPr>
          </a:p>
        </p:txBody>
      </p:sp>
      <p:sp>
        <p:nvSpPr>
          <p:cNvPr id="181" name="Google Shape;181;p34"/>
          <p:cNvSpPr txBox="1"/>
          <p:nvPr/>
        </p:nvSpPr>
        <p:spPr>
          <a:xfrm>
            <a:off x="3133875" y="4917175"/>
            <a:ext cx="2972400" cy="1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This table has dummy data &amp; information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2" name="Google Shape;182;p34"/>
          <p:cNvSpPr txBox="1"/>
          <p:nvPr/>
        </p:nvSpPr>
        <p:spPr>
          <a:xfrm>
            <a:off x="7032350" y="0"/>
            <a:ext cx="2078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© 2023 xGrowth Pty Ltd. All Rights Reserved</a:t>
            </a:r>
            <a:endParaRPr i="1" sz="7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3" name="Google Shape;183;p34"/>
          <p:cNvSpPr txBox="1"/>
          <p:nvPr/>
        </p:nvSpPr>
        <p:spPr>
          <a:xfrm rot="-5400000">
            <a:off x="-1067475" y="3388525"/>
            <a:ext cx="275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76A80"/>
                </a:solidFill>
                <a:latin typeface="Inter Medium"/>
                <a:ea typeface="Inter Medium"/>
                <a:cs typeface="Inter Medium"/>
                <a:sym typeface="Inter Medium"/>
              </a:rPr>
              <a:t>The Ultimate ABM Strategy Template</a:t>
            </a:r>
            <a:endParaRPr sz="1100">
              <a:solidFill>
                <a:srgbClr val="676A8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8" name="Google Shape;188;p35"/>
          <p:cNvGraphicFramePr/>
          <p:nvPr/>
        </p:nvGraphicFramePr>
        <p:xfrm>
          <a:off x="804225" y="70255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{8F926220-B910-4993-8C11-9BE1BDB01823}</a:tableStyleId>
              </a:tblPr>
              <a:tblGrid>
                <a:gridCol w="1085150"/>
                <a:gridCol w="1060575"/>
                <a:gridCol w="797150"/>
                <a:gridCol w="787125"/>
                <a:gridCol w="829875"/>
                <a:gridCol w="742175"/>
                <a:gridCol w="800125"/>
                <a:gridCol w="579325"/>
                <a:gridCol w="731750"/>
                <a:gridCol w="758525"/>
              </a:tblGrid>
              <a:tr h="70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ABM Segmentation &amp; corresponding activities</a:t>
                      </a:r>
                      <a:endParaRPr b="1" sz="8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Priority Rank</a:t>
                      </a:r>
                      <a:endParaRPr b="1" sz="8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Size /</a:t>
                      </a:r>
                      <a:endParaRPr b="1" sz="8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Annual Revenue (Million $)</a:t>
                      </a:r>
                      <a:endParaRPr b="1" sz="8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Size of ACV</a:t>
                      </a:r>
                      <a:endParaRPr b="1" sz="8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(1000 $)</a:t>
                      </a:r>
                      <a:endParaRPr b="1" sz="8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Sales Cycle complexity</a:t>
                      </a:r>
                      <a:endParaRPr b="1" sz="8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ABM Tier</a:t>
                      </a:r>
                      <a:endParaRPr b="1" sz="8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(Based on Revenue &amp; ACV)</a:t>
                      </a:r>
                      <a:endParaRPr b="1" sz="8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Applicable Activities</a:t>
                      </a:r>
                      <a:endParaRPr b="1" sz="8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 hMerge="1"/>
                <a:tc hMerge="1"/>
                <a:tc hMerge="1"/>
              </a:tr>
              <a:tr h="70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latin typeface="Inter"/>
                          <a:ea typeface="Inter"/>
                          <a:cs typeface="Inter"/>
                          <a:sym typeface="Inter"/>
                        </a:rPr>
                        <a:t>Measuring </a:t>
                      </a:r>
                      <a:endParaRPr b="1" sz="8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latin typeface="Inter"/>
                          <a:ea typeface="Inter"/>
                          <a:cs typeface="Inter"/>
                          <a:sym typeface="Inter"/>
                        </a:rPr>
                        <a:t>Range</a:t>
                      </a:r>
                      <a:endParaRPr b="1" sz="8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62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 u="sng">
                          <a:solidFill>
                            <a:srgbClr val="1155CC"/>
                          </a:solidFill>
                          <a:latin typeface="Inter"/>
                          <a:ea typeface="Inter"/>
                          <a:cs typeface="Inter"/>
                          <a:sym typeface="Inter"/>
                          <a:hlinkClick action="ppaction://hlinksldjump"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Refer “ABM List and Prioritisation” template</a:t>
                      </a:r>
                      <a:endParaRPr b="1" sz="850">
                        <a:solidFill>
                          <a:srgbClr val="1155CC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62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62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62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latin typeface="Inter"/>
                          <a:ea typeface="Inter"/>
                          <a:cs typeface="Inter"/>
                          <a:sym typeface="Inter"/>
                        </a:rPr>
                        <a:t>(Complex, Medium, Simple)</a:t>
                      </a:r>
                      <a:endParaRPr b="1" sz="8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62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62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latin typeface="Inter"/>
                          <a:ea typeface="Inter"/>
                          <a:cs typeface="Inter"/>
                          <a:sym typeface="Inter"/>
                        </a:rPr>
                        <a:t>Bespoke Campaigns</a:t>
                      </a:r>
                      <a:endParaRPr b="1" sz="8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62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latin typeface="Inter"/>
                          <a:ea typeface="Inter"/>
                          <a:cs typeface="Inter"/>
                          <a:sym typeface="Inter"/>
                        </a:rPr>
                        <a:t>Event Invites</a:t>
                      </a:r>
                      <a:endParaRPr b="1" sz="8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62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latin typeface="Inter"/>
                          <a:ea typeface="Inter"/>
                          <a:cs typeface="Inter"/>
                          <a:sym typeface="Inter"/>
                        </a:rPr>
                        <a:t>Outbound SDR</a:t>
                      </a:r>
                      <a:endParaRPr b="1" sz="8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62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latin typeface="Inter"/>
                          <a:ea typeface="Inter"/>
                          <a:cs typeface="Inter"/>
                          <a:sym typeface="Inter"/>
                        </a:rPr>
                        <a:t>Digital Ads/Email</a:t>
                      </a:r>
                      <a:endParaRPr b="1" sz="8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625E"/>
                    </a:solidFill>
                  </a:tcPr>
                </a:tc>
              </a:tr>
              <a:tr h="312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Account 1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2000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200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Complex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1:1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Y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Y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Y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Y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2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Account 2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100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100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Medium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1: few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Y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Y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Y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Y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2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Account 3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200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20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Simple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1:many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N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N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Y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Y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2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Account 4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120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60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Simple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1:many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N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N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Y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Y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2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Account 5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3000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500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Complex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1:1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Y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Y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Y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Y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2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Account 6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2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Account 7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2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Account 8</a:t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19050" marB="19050" marR="28575" marL="28575">
                    <a:lnL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9" name="Google Shape;189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0" name="Google Shape;190;p35"/>
          <p:cNvSpPr txBox="1"/>
          <p:nvPr/>
        </p:nvSpPr>
        <p:spPr>
          <a:xfrm>
            <a:off x="909525" y="138850"/>
            <a:ext cx="7158300" cy="43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2400">
                <a:solidFill>
                  <a:srgbClr val="220852"/>
                </a:solidFill>
                <a:latin typeface="Playfair Display Black"/>
                <a:ea typeface="Playfair Display Black"/>
                <a:cs typeface="Playfair Display Black"/>
                <a:sym typeface="Playfair Display Black"/>
              </a:rPr>
              <a:t>ABM Segmentation</a:t>
            </a:r>
            <a:endParaRPr sz="2100">
              <a:solidFill>
                <a:srgbClr val="FD625E"/>
              </a:solidFill>
              <a:latin typeface="Playfair Display Black"/>
              <a:ea typeface="Playfair Display Black"/>
              <a:cs typeface="Playfair Display Black"/>
              <a:sym typeface="Playfair Display Black"/>
            </a:endParaRPr>
          </a:p>
        </p:txBody>
      </p:sp>
      <p:sp>
        <p:nvSpPr>
          <p:cNvPr id="191" name="Google Shape;191;p35"/>
          <p:cNvSpPr txBox="1"/>
          <p:nvPr/>
        </p:nvSpPr>
        <p:spPr>
          <a:xfrm>
            <a:off x="3133875" y="4917175"/>
            <a:ext cx="2972400" cy="1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This table has dummy data &amp; information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192" name="Google Shape;192;p35"/>
          <p:cNvGrpSpPr/>
          <p:nvPr/>
        </p:nvGrpSpPr>
        <p:grpSpPr>
          <a:xfrm>
            <a:off x="8526" y="0"/>
            <a:ext cx="606798" cy="5143502"/>
            <a:chOff x="8526" y="0"/>
            <a:chExt cx="606798" cy="5143502"/>
          </a:xfrm>
        </p:grpSpPr>
        <p:pic>
          <p:nvPicPr>
            <p:cNvPr id="193" name="Google Shape;193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526" y="0"/>
              <a:ext cx="606798" cy="5143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3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87200" y="255400"/>
              <a:ext cx="249425" cy="2546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5" name="Google Shape;195;p35"/>
          <p:cNvSpPr txBox="1"/>
          <p:nvPr/>
        </p:nvSpPr>
        <p:spPr>
          <a:xfrm>
            <a:off x="7032350" y="0"/>
            <a:ext cx="2078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© 2023 xGrowth Pty Ltd. All Rights Reserved</a:t>
            </a:r>
            <a:endParaRPr i="1" sz="7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6" name="Google Shape;196;p35"/>
          <p:cNvSpPr txBox="1"/>
          <p:nvPr/>
        </p:nvSpPr>
        <p:spPr>
          <a:xfrm rot="-5400000">
            <a:off x="-1067475" y="3388525"/>
            <a:ext cx="275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76A80"/>
                </a:solidFill>
                <a:latin typeface="Inter Medium"/>
                <a:ea typeface="Inter Medium"/>
                <a:cs typeface="Inter Medium"/>
                <a:sym typeface="Inter Medium"/>
              </a:rPr>
              <a:t>The Ultimate ABM Strategy Template</a:t>
            </a:r>
            <a:endParaRPr sz="1100">
              <a:solidFill>
                <a:srgbClr val="676A8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1" name="Google Shape;201;p36"/>
          <p:cNvGraphicFramePr/>
          <p:nvPr/>
        </p:nvGraphicFramePr>
        <p:xfrm>
          <a:off x="774450" y="724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{8F926220-B910-4993-8C11-9BE1BDB01823}</a:tableStyleId>
              </a:tblPr>
              <a:tblGrid>
                <a:gridCol w="1191400"/>
                <a:gridCol w="1107600"/>
                <a:gridCol w="1759300"/>
                <a:gridCol w="1939600"/>
                <a:gridCol w="1032125"/>
                <a:gridCol w="995950"/>
              </a:tblGrid>
              <a:tr h="432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Buying Center</a:t>
                      </a:r>
                      <a:endParaRPr b="1" sz="8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Key People</a:t>
                      </a:r>
                      <a:endParaRPr b="1" sz="8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Pain Points</a:t>
                      </a:r>
                      <a:endParaRPr b="1" sz="8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Motivations</a:t>
                      </a:r>
                      <a:endParaRPr b="1" sz="8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Metrics they care about</a:t>
                      </a:r>
                      <a:endParaRPr b="1" sz="8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Influenced by</a:t>
                      </a:r>
                      <a:endParaRPr b="1" sz="8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</a:tr>
              <a:tr h="1479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latin typeface="Inter"/>
                          <a:ea typeface="Inter"/>
                          <a:cs typeface="Inter"/>
                          <a:sym typeface="Inter"/>
                        </a:rPr>
                        <a:t>Procurement</a:t>
                      </a:r>
                      <a:endParaRPr b="1" sz="8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solidFill>
                            <a:srgbClr val="6AA84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Procurement*** Director</a:t>
                      </a:r>
                      <a:endParaRPr b="1" sz="850">
                        <a:solidFill>
                          <a:srgbClr val="6AA84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solidFill>
                            <a:srgbClr val="BF9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Supply Chain** Operations Manager</a:t>
                      </a:r>
                      <a:endParaRPr b="1" sz="850">
                        <a:solidFill>
                          <a:srgbClr val="BF9000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solidFill>
                            <a:srgbClr val="99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Procurement*</a:t>
                      </a:r>
                      <a:endParaRPr b="1" sz="850">
                        <a:solidFill>
                          <a:srgbClr val="990000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solidFill>
                            <a:srgbClr val="99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Analyst</a:t>
                      </a:r>
                      <a:endParaRPr b="1" sz="850">
                        <a:solidFill>
                          <a:srgbClr val="990000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Example  </a:t>
                      </a:r>
                      <a:endParaRPr i="1" sz="8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&gt; Want to ensure best of breed vendors.</a:t>
                      </a:r>
                      <a:endParaRPr i="1" sz="8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8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Example </a:t>
                      </a:r>
                      <a:endParaRPr i="1" sz="8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&gt; Price of the solution</a:t>
                      </a:r>
                      <a:endParaRPr i="1" sz="8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8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i="1" sz="8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8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Example</a:t>
                      </a:r>
                      <a:endParaRPr i="1" sz="8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&gt; ROI</a:t>
                      </a:r>
                      <a:endParaRPr i="1" sz="8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&gt; Costs saved</a:t>
                      </a:r>
                      <a:endParaRPr i="1" sz="8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&gt; Productivity</a:t>
                      </a:r>
                      <a:endParaRPr i="1" sz="8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Example</a:t>
                      </a:r>
                      <a:endParaRPr i="1" sz="8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&gt;Word of mouth</a:t>
                      </a:r>
                      <a:endParaRPr i="1" sz="8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&gt;</a:t>
                      </a:r>
                      <a:r>
                        <a:rPr i="1" lang="en" sz="8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Analysts</a:t>
                      </a:r>
                      <a:r>
                        <a:rPr i="1" lang="en" sz="8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 (Gartner)</a:t>
                      </a:r>
                      <a:endParaRPr i="1" sz="8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&gt; </a:t>
                      </a:r>
                      <a:r>
                        <a:rPr b="1" i="1" lang="en" sz="85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IT</a:t>
                      </a:r>
                      <a:endParaRPr b="1" i="1" sz="8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626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latin typeface="Inter"/>
                          <a:ea typeface="Inter"/>
                          <a:cs typeface="Inter"/>
                          <a:sym typeface="Inter"/>
                        </a:rPr>
                        <a:t>IT</a:t>
                      </a:r>
                      <a:endParaRPr b="1" sz="8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solidFill>
                            <a:srgbClr val="6AA84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VP, IT</a:t>
                      </a:r>
                      <a:endParaRPr sz="8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Example</a:t>
                      </a:r>
                      <a:endParaRPr i="1" sz="8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&gt;Lack of tech. resources</a:t>
                      </a:r>
                      <a:endParaRPr i="1" sz="8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Example </a:t>
                      </a:r>
                      <a:endParaRPr i="1" sz="8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&gt; Doesn’t want too much disruption on existing systems</a:t>
                      </a:r>
                      <a:endParaRPr i="1" sz="8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Example</a:t>
                      </a:r>
                      <a:endParaRPr i="1" sz="8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&gt;Time to launch</a:t>
                      </a:r>
                      <a:endParaRPr i="1" sz="8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Example</a:t>
                      </a:r>
                      <a:endParaRPr i="1" sz="8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&gt; Analysts</a:t>
                      </a:r>
                      <a:endParaRPr i="1" sz="8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8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&gt; </a:t>
                      </a:r>
                      <a:r>
                        <a:rPr b="1" i="1" lang="en" sz="85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Procurement</a:t>
                      </a:r>
                      <a:endParaRPr b="1" i="1" sz="8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</a:tr>
              <a:tr h="342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latin typeface="Inter"/>
                          <a:ea typeface="Inter"/>
                          <a:cs typeface="Inter"/>
                          <a:sym typeface="Inter"/>
                        </a:rPr>
                        <a:t>Operations</a:t>
                      </a:r>
                      <a:endParaRPr b="1" sz="8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8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8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8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8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8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</a:tr>
              <a:tr h="342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latin typeface="Inter"/>
                          <a:ea typeface="Inter"/>
                          <a:cs typeface="Inter"/>
                          <a:sym typeface="Inter"/>
                        </a:rPr>
                        <a:t>Marketing</a:t>
                      </a:r>
                      <a:endParaRPr b="1" sz="8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8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8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8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8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8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</a:tr>
              <a:tr h="342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50">
                          <a:latin typeface="Inter"/>
                          <a:ea typeface="Inter"/>
                          <a:cs typeface="Inter"/>
                          <a:sym typeface="Inter"/>
                        </a:rPr>
                        <a:t>Finance &amp; HR</a:t>
                      </a:r>
                      <a:endParaRPr b="1" sz="8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8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8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8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8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8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02" name="Google Shape;202;p36"/>
          <p:cNvSpPr txBox="1"/>
          <p:nvPr/>
        </p:nvSpPr>
        <p:spPr>
          <a:xfrm>
            <a:off x="774438" y="4486075"/>
            <a:ext cx="8225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5536"/>
                </a:solidFill>
                <a:latin typeface="Inter"/>
                <a:ea typeface="Inter"/>
                <a:cs typeface="Inter"/>
                <a:sym typeface="Inter"/>
              </a:rPr>
              <a:t>Legend for mood and inclination</a:t>
            </a:r>
            <a:r>
              <a:rPr b="1" lang="en" sz="800">
                <a:latin typeface="Inter"/>
                <a:ea typeface="Inter"/>
                <a:cs typeface="Inter"/>
                <a:sym typeface="Inter"/>
              </a:rPr>
              <a:t>:</a:t>
            </a:r>
            <a:r>
              <a:rPr lang="en" sz="800">
                <a:latin typeface="Inter"/>
                <a:ea typeface="Inter"/>
                <a:cs typeface="Inter"/>
                <a:sym typeface="Inter"/>
              </a:rPr>
              <a:t> 1) </a:t>
            </a:r>
            <a:r>
              <a:rPr b="1" lang="en" sz="800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rPr>
              <a:t>Adopter/Champion</a:t>
            </a:r>
            <a:r>
              <a:rPr lang="en" sz="800">
                <a:latin typeface="Inter"/>
                <a:ea typeface="Inter"/>
                <a:cs typeface="Inter"/>
                <a:sym typeface="Inter"/>
              </a:rPr>
              <a:t> | 2) </a:t>
            </a:r>
            <a:r>
              <a:rPr b="1" lang="en" sz="800">
                <a:solidFill>
                  <a:srgbClr val="BF9000"/>
                </a:solidFill>
                <a:latin typeface="Inter"/>
                <a:ea typeface="Inter"/>
                <a:cs typeface="Inter"/>
                <a:sym typeface="Inter"/>
              </a:rPr>
              <a:t>Neutral</a:t>
            </a:r>
            <a:r>
              <a:rPr lang="en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| </a:t>
            </a:r>
            <a:r>
              <a:rPr lang="en" sz="800">
                <a:latin typeface="Inter"/>
                <a:ea typeface="Inter"/>
                <a:cs typeface="Inter"/>
                <a:sym typeface="Inter"/>
              </a:rPr>
              <a:t>3) </a:t>
            </a:r>
            <a:r>
              <a:rPr b="1" lang="en" sz="800">
                <a:solidFill>
                  <a:srgbClr val="990000"/>
                </a:solidFill>
                <a:latin typeface="Inter"/>
                <a:ea typeface="Inter"/>
                <a:cs typeface="Inter"/>
                <a:sym typeface="Inter"/>
              </a:rPr>
              <a:t>Blocker     </a:t>
            </a:r>
            <a:endParaRPr b="1" sz="800">
              <a:solidFill>
                <a:srgbClr val="99000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5536"/>
                </a:solidFill>
                <a:latin typeface="Inter"/>
                <a:ea typeface="Inter"/>
                <a:cs typeface="Inter"/>
                <a:sym typeface="Inter"/>
              </a:rPr>
              <a:t>Legend for level of Importance:</a:t>
            </a:r>
            <a:r>
              <a:rPr b="1" lang="en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1) *** - High Influence |  2) ** - Medium Influence | 3) * Low Influence</a:t>
            </a:r>
            <a:endParaRPr b="1" sz="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3" name="Google Shape;203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04" name="Google Shape;204;p36"/>
          <p:cNvGrpSpPr/>
          <p:nvPr/>
        </p:nvGrpSpPr>
        <p:grpSpPr>
          <a:xfrm>
            <a:off x="8526" y="0"/>
            <a:ext cx="606798" cy="5143502"/>
            <a:chOff x="8526" y="0"/>
            <a:chExt cx="606798" cy="5143502"/>
          </a:xfrm>
        </p:grpSpPr>
        <p:pic>
          <p:nvPicPr>
            <p:cNvPr id="205" name="Google Shape;205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26" y="0"/>
              <a:ext cx="606798" cy="5143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87200" y="255400"/>
              <a:ext cx="249425" cy="2546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7" name="Google Shape;207;p36"/>
          <p:cNvSpPr txBox="1"/>
          <p:nvPr/>
        </p:nvSpPr>
        <p:spPr>
          <a:xfrm>
            <a:off x="909525" y="138850"/>
            <a:ext cx="7158300" cy="43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2400">
                <a:solidFill>
                  <a:srgbClr val="220852"/>
                </a:solidFill>
                <a:latin typeface="Playfair Display Black"/>
                <a:ea typeface="Playfair Display Black"/>
                <a:cs typeface="Playfair Display Black"/>
                <a:sym typeface="Playfair Display Black"/>
              </a:rPr>
              <a:t>ABM Buying Centres </a:t>
            </a:r>
            <a:r>
              <a:rPr lang="en" sz="2400">
                <a:solidFill>
                  <a:srgbClr val="220852"/>
                </a:solidFill>
                <a:latin typeface="Playfair Display Black"/>
                <a:ea typeface="Playfair Display Black"/>
                <a:cs typeface="Playfair Display Black"/>
                <a:sym typeface="Playfair Display Black"/>
              </a:rPr>
              <a:t>Identification</a:t>
            </a:r>
            <a:endParaRPr sz="2100">
              <a:solidFill>
                <a:srgbClr val="FD625E"/>
              </a:solidFill>
              <a:latin typeface="Playfair Display Black"/>
              <a:ea typeface="Playfair Display Black"/>
              <a:cs typeface="Playfair Display Black"/>
              <a:sym typeface="Playfair Display Black"/>
            </a:endParaRPr>
          </a:p>
        </p:txBody>
      </p:sp>
      <p:sp>
        <p:nvSpPr>
          <p:cNvPr id="208" name="Google Shape;208;p36"/>
          <p:cNvSpPr txBox="1"/>
          <p:nvPr/>
        </p:nvSpPr>
        <p:spPr>
          <a:xfrm>
            <a:off x="3133875" y="4917175"/>
            <a:ext cx="2972400" cy="1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This table has dummy data &amp; information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9" name="Google Shape;209;p36"/>
          <p:cNvSpPr txBox="1"/>
          <p:nvPr/>
        </p:nvSpPr>
        <p:spPr>
          <a:xfrm>
            <a:off x="7032350" y="0"/>
            <a:ext cx="2078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© 2023 xGrowth Pty Ltd. All Rights Reserved</a:t>
            </a:r>
            <a:endParaRPr i="1" sz="7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0" name="Google Shape;210;p36"/>
          <p:cNvSpPr txBox="1"/>
          <p:nvPr/>
        </p:nvSpPr>
        <p:spPr>
          <a:xfrm rot="-5400000">
            <a:off x="-1067475" y="3388525"/>
            <a:ext cx="275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76A80"/>
                </a:solidFill>
                <a:latin typeface="Inter Medium"/>
                <a:ea typeface="Inter Medium"/>
                <a:cs typeface="Inter Medium"/>
                <a:sym typeface="Inter Medium"/>
              </a:rPr>
              <a:t>The Ultimate ABM Strategy Template</a:t>
            </a:r>
            <a:endParaRPr sz="1100">
              <a:solidFill>
                <a:srgbClr val="676A8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" name="Google Shape;215;p37"/>
          <p:cNvGraphicFramePr/>
          <p:nvPr/>
        </p:nvGraphicFramePr>
        <p:xfrm>
          <a:off x="792025" y="682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{8F926220-B910-4993-8C11-9BE1BDB01823}</a:tableStyleId>
              </a:tblPr>
              <a:tblGrid>
                <a:gridCol w="1027375"/>
                <a:gridCol w="855300"/>
                <a:gridCol w="993800"/>
                <a:gridCol w="1288275"/>
                <a:gridCol w="1288275"/>
                <a:gridCol w="1082700"/>
                <a:gridCol w="1493875"/>
              </a:tblGrid>
              <a:tr h="805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Account Name: </a:t>
                      </a:r>
                      <a:r>
                        <a:rPr i="1"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ABC Pte.</a:t>
                      </a:r>
                      <a:endParaRPr i="1" sz="9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Employees:</a:t>
                      </a:r>
                      <a:r>
                        <a:rPr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</a:t>
                      </a:r>
                      <a:r>
                        <a:rPr i="1"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~5000</a:t>
                      </a:r>
                      <a:endParaRPr i="1" sz="9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Latest Revenue :</a:t>
                      </a:r>
                      <a:r>
                        <a:rPr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</a:t>
                      </a:r>
                      <a:r>
                        <a:rPr i="1"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$35mil</a:t>
                      </a:r>
                      <a:endParaRPr i="1" sz="9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Headquarters : </a:t>
                      </a:r>
                      <a:r>
                        <a:rPr i="1"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Singapore</a:t>
                      </a:r>
                      <a:endParaRPr i="1" sz="9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Locations: </a:t>
                      </a:r>
                      <a:r>
                        <a:rPr i="1"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India, ANZ </a:t>
                      </a:r>
                      <a:endParaRPr i="1" sz="9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Industry:</a:t>
                      </a:r>
                      <a:r>
                        <a:rPr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</a:t>
                      </a:r>
                      <a:r>
                        <a:rPr i="1"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Financial</a:t>
                      </a:r>
                      <a:r>
                        <a:rPr i="1"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Services</a:t>
                      </a:r>
                      <a:endParaRPr i="1" sz="9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Key Competitors:</a:t>
                      </a:r>
                      <a:endParaRPr b="1" sz="9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ZYS Bank</a:t>
                      </a:r>
                      <a:endParaRPr i="1" sz="9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RET Pte.</a:t>
                      </a:r>
                      <a:endParaRPr i="1" sz="9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Tech. SaaS Budget </a:t>
                      </a:r>
                      <a:r>
                        <a:rPr b="1"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</a:t>
                      </a:r>
                      <a:r>
                        <a:rPr b="1"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</a:t>
                      </a:r>
                      <a:r>
                        <a:rPr i="1"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$200K</a:t>
                      </a:r>
                      <a:r>
                        <a:rPr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</a:t>
                      </a:r>
                      <a:endParaRPr sz="9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solidFill>
                      <a:srgbClr val="220852"/>
                    </a:solidFill>
                  </a:tcPr>
                </a:tc>
              </a:tr>
              <a:tr h="80547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Inter"/>
                          <a:ea typeface="Inter"/>
                          <a:cs typeface="Inter"/>
                          <a:sym typeface="Inter"/>
                        </a:rPr>
                        <a:t>Key Employees Relevant:</a:t>
                      </a:r>
                      <a:endParaRPr b="1" sz="9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>
                          <a:latin typeface="Inter"/>
                          <a:ea typeface="Inter"/>
                          <a:cs typeface="Inter"/>
                          <a:sym typeface="Inter"/>
                        </a:rPr>
                        <a:t>CMO, Marketing Director etc.</a:t>
                      </a:r>
                      <a:endParaRPr i="1" sz="9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>
                          <a:latin typeface="Inter"/>
                          <a:ea typeface="Inter"/>
                          <a:cs typeface="Inter"/>
                          <a:sym typeface="Inter"/>
                        </a:rPr>
                        <a:t>These would people lie in one your buyer personas)</a:t>
                      </a:r>
                      <a:endParaRPr i="1" sz="9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Inter"/>
                          <a:ea typeface="Inter"/>
                          <a:cs typeface="Inter"/>
                          <a:sym typeface="Inter"/>
                        </a:rPr>
                        <a:t>Past Opportunities:</a:t>
                      </a:r>
                      <a:endParaRPr b="1" sz="9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>
                          <a:latin typeface="Inter"/>
                          <a:ea typeface="Inter"/>
                          <a:cs typeface="Inter"/>
                          <a:sym typeface="Inter"/>
                        </a:rPr>
                        <a:t>Summary of any past communications with the target account</a:t>
                      </a:r>
                      <a:endParaRPr i="1" sz="9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  <a:tc hMerge="1"/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Inter"/>
                          <a:ea typeface="Inter"/>
                          <a:cs typeface="Inter"/>
                          <a:sym typeface="Inter"/>
                        </a:rPr>
                        <a:t>Top Industry Trends impacting your target account</a:t>
                      </a:r>
                      <a:endParaRPr b="1" sz="9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>
                          <a:latin typeface="Inter"/>
                          <a:ea typeface="Inter"/>
                          <a:cs typeface="Inter"/>
                          <a:sym typeface="Inter"/>
                        </a:rPr>
                        <a:t>Trend 1</a:t>
                      </a:r>
                      <a:endParaRPr i="1" sz="9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>
                          <a:latin typeface="Inter"/>
                          <a:ea typeface="Inter"/>
                          <a:cs typeface="Inter"/>
                          <a:sym typeface="Inter"/>
                        </a:rPr>
                        <a:t>Trend 2</a:t>
                      </a:r>
                      <a:endParaRPr i="1" sz="9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>
                          <a:latin typeface="Inter"/>
                          <a:ea typeface="Inter"/>
                          <a:cs typeface="Inter"/>
                          <a:sym typeface="Inter"/>
                        </a:rPr>
                        <a:t>Trend 3</a:t>
                      </a:r>
                      <a:endParaRPr i="1" sz="9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532350"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Inter"/>
                          <a:ea typeface="Inter"/>
                          <a:cs typeface="Inter"/>
                          <a:sym typeface="Inter"/>
                        </a:rPr>
                        <a:t>Incumbent </a:t>
                      </a:r>
                      <a:r>
                        <a:rPr b="1" lang="en" sz="900">
                          <a:latin typeface="Inter"/>
                          <a:ea typeface="Inter"/>
                          <a:cs typeface="Inter"/>
                          <a:sym typeface="Inter"/>
                        </a:rPr>
                        <a:t>Competing Vendors</a:t>
                      </a:r>
                      <a:endParaRPr b="1" sz="9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Inter"/>
                          <a:ea typeface="Inter"/>
                          <a:cs typeface="Inter"/>
                          <a:sym typeface="Inter"/>
                        </a:rPr>
                        <a:t>Technology landscape</a:t>
                      </a:r>
                      <a:endParaRPr b="1" sz="9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>
                          <a:latin typeface="Inter"/>
                          <a:ea typeface="Inter"/>
                          <a:cs typeface="Inter"/>
                          <a:sym typeface="Inter"/>
                        </a:rPr>
                        <a:t>Other tech. applications in the company </a:t>
                      </a:r>
                      <a:endParaRPr i="1" sz="9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495675"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Inter"/>
                          <a:ea typeface="Inter"/>
                          <a:cs typeface="Inter"/>
                          <a:sym typeface="Inter"/>
                        </a:rPr>
                        <a:t>Strategic Objective/ Pain Point 1 </a:t>
                      </a:r>
                      <a:endParaRPr b="1" sz="9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>
                          <a:latin typeface="Inter"/>
                          <a:ea typeface="Inter"/>
                          <a:cs typeface="Inter"/>
                          <a:sym typeface="Inter"/>
                        </a:rPr>
                        <a:t>From Annual Report, Social or AE </a:t>
                      </a:r>
                      <a:endParaRPr i="1" sz="9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Inter"/>
                          <a:ea typeface="Inter"/>
                          <a:cs typeface="Inter"/>
                          <a:sym typeface="Inter"/>
                        </a:rPr>
                        <a:t>Alignment with strategic objective 1 </a:t>
                      </a:r>
                      <a:endParaRPr b="1" sz="9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>
                          <a:latin typeface="Inter"/>
                          <a:ea typeface="Inter"/>
                          <a:cs typeface="Inter"/>
                          <a:sym typeface="Inter"/>
                        </a:rPr>
                        <a:t>How does your solution help ABC Pte. achieve strategic objective 1</a:t>
                      </a:r>
                      <a:endParaRPr i="1" sz="9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495675"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Inter"/>
                          <a:ea typeface="Inter"/>
                          <a:cs typeface="Inter"/>
                          <a:sym typeface="Inter"/>
                        </a:rPr>
                        <a:t>Strategic Objective/Pain Point 2</a:t>
                      </a:r>
                      <a:endParaRPr b="1" sz="9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>
                          <a:latin typeface="Inter"/>
                          <a:ea typeface="Inter"/>
                          <a:cs typeface="Inter"/>
                          <a:sym typeface="Inter"/>
                        </a:rPr>
                        <a:t>From Annual Report, Social or AE </a:t>
                      </a:r>
                      <a:endParaRPr i="1" sz="9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Inter"/>
                          <a:ea typeface="Inter"/>
                          <a:cs typeface="Inter"/>
                          <a:sym typeface="Inter"/>
                        </a:rPr>
                        <a:t>Alignment with strategic objective 2</a:t>
                      </a:r>
                      <a:endParaRPr b="1" sz="9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>
                          <a:latin typeface="Inter"/>
                          <a:ea typeface="Inter"/>
                          <a:cs typeface="Inter"/>
                          <a:sym typeface="Inter"/>
                        </a:rPr>
                        <a:t>How does your solution help ABC Pte. achieve strategic objective 2</a:t>
                      </a:r>
                      <a:endParaRPr i="1" sz="9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495675"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Inter"/>
                          <a:ea typeface="Inter"/>
                          <a:cs typeface="Inter"/>
                          <a:sym typeface="Inter"/>
                        </a:rPr>
                        <a:t>Strategic Objective/ Pain Point 3</a:t>
                      </a:r>
                      <a:endParaRPr b="1" sz="9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>
                          <a:latin typeface="Inter"/>
                          <a:ea typeface="Inter"/>
                          <a:cs typeface="Inter"/>
                          <a:sym typeface="Inter"/>
                        </a:rPr>
                        <a:t>From Annual Report, Social or AE </a:t>
                      </a:r>
                      <a:endParaRPr i="1" sz="9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Inter"/>
                          <a:ea typeface="Inter"/>
                          <a:cs typeface="Inter"/>
                          <a:sym typeface="Inter"/>
                        </a:rPr>
                        <a:t>Alignment with strategic objective 3</a:t>
                      </a:r>
                      <a:endParaRPr b="1" sz="9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>
                          <a:latin typeface="Inter"/>
                          <a:ea typeface="Inter"/>
                          <a:cs typeface="Inter"/>
                          <a:sym typeface="Inter"/>
                        </a:rPr>
                        <a:t>How does your solution help ABC Pte. achieve strategic objective 3</a:t>
                      </a:r>
                      <a:endParaRPr i="1" sz="90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495675">
                <a:tc gridSpan="7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Last Status </a:t>
                      </a:r>
                      <a:r>
                        <a:rPr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- </a:t>
                      </a:r>
                      <a:r>
                        <a:rPr i="1"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Last activity in the account. Example - CMO was sent a direct mail package as a part of the ABM campaign</a:t>
                      </a:r>
                      <a:endParaRPr i="1" sz="9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Next Step</a:t>
                      </a:r>
                      <a:r>
                        <a:rPr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- </a:t>
                      </a:r>
                      <a:r>
                        <a:rPr i="1" lang="en" sz="9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Next action item. Example - SDR to call the CMO and follow up for a meeting</a:t>
                      </a:r>
                      <a:endParaRPr i="1" sz="9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625E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  <p:sp>
        <p:nvSpPr>
          <p:cNvPr id="216" name="Google Shape;216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17" name="Google Shape;217;p37"/>
          <p:cNvGrpSpPr/>
          <p:nvPr/>
        </p:nvGrpSpPr>
        <p:grpSpPr>
          <a:xfrm>
            <a:off x="8526" y="0"/>
            <a:ext cx="606798" cy="5143502"/>
            <a:chOff x="8526" y="0"/>
            <a:chExt cx="606798" cy="5143502"/>
          </a:xfrm>
        </p:grpSpPr>
        <p:pic>
          <p:nvPicPr>
            <p:cNvPr id="218" name="Google Shape;218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26" y="0"/>
              <a:ext cx="606798" cy="5143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9" name="Google Shape;219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87200" y="255400"/>
              <a:ext cx="249425" cy="2546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0" name="Google Shape;220;p37"/>
          <p:cNvSpPr txBox="1"/>
          <p:nvPr/>
        </p:nvSpPr>
        <p:spPr>
          <a:xfrm>
            <a:off x="909525" y="138850"/>
            <a:ext cx="7158300" cy="43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2400">
                <a:solidFill>
                  <a:srgbClr val="220852"/>
                </a:solidFill>
                <a:latin typeface="Playfair Display Black"/>
                <a:ea typeface="Playfair Display Black"/>
                <a:cs typeface="Playfair Display Black"/>
                <a:sym typeface="Playfair Display Black"/>
              </a:rPr>
              <a:t>ABM Account Intelligence</a:t>
            </a:r>
            <a:endParaRPr sz="2100">
              <a:solidFill>
                <a:srgbClr val="FD625E"/>
              </a:solidFill>
              <a:latin typeface="Playfair Display Black"/>
              <a:ea typeface="Playfair Display Black"/>
              <a:cs typeface="Playfair Display Black"/>
              <a:sym typeface="Playfair Display Black"/>
            </a:endParaRPr>
          </a:p>
        </p:txBody>
      </p:sp>
      <p:sp>
        <p:nvSpPr>
          <p:cNvPr id="221" name="Google Shape;221;p37"/>
          <p:cNvSpPr txBox="1"/>
          <p:nvPr/>
        </p:nvSpPr>
        <p:spPr>
          <a:xfrm>
            <a:off x="3133875" y="4917175"/>
            <a:ext cx="2972400" cy="1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This table has dummy data &amp; information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2" name="Google Shape;222;p37"/>
          <p:cNvSpPr txBox="1"/>
          <p:nvPr/>
        </p:nvSpPr>
        <p:spPr>
          <a:xfrm>
            <a:off x="7032350" y="0"/>
            <a:ext cx="2078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© 2023 xGrowth Pty Ltd. All Rights Reserved</a:t>
            </a:r>
            <a:endParaRPr i="1" sz="7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3" name="Google Shape;223;p37"/>
          <p:cNvSpPr txBox="1"/>
          <p:nvPr/>
        </p:nvSpPr>
        <p:spPr>
          <a:xfrm rot="-5400000">
            <a:off x="-1067475" y="3388525"/>
            <a:ext cx="275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76A80"/>
                </a:solidFill>
                <a:latin typeface="Inter Medium"/>
                <a:ea typeface="Inter Medium"/>
                <a:cs typeface="Inter Medium"/>
                <a:sym typeface="Inter Medium"/>
              </a:rPr>
              <a:t>The Ultimate ABM Strategy Template</a:t>
            </a:r>
            <a:endParaRPr sz="1100">
              <a:solidFill>
                <a:srgbClr val="676A8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8" name="Google Shape;228;p38"/>
          <p:cNvGraphicFramePr/>
          <p:nvPr/>
        </p:nvGraphicFramePr>
        <p:xfrm>
          <a:off x="736125" y="63566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{8F926220-B910-4993-8C11-9BE1BDB01823}</a:tableStyleId>
              </a:tblPr>
              <a:tblGrid>
                <a:gridCol w="2236375"/>
                <a:gridCol w="770300"/>
                <a:gridCol w="680650"/>
                <a:gridCol w="842450"/>
                <a:gridCol w="806650"/>
                <a:gridCol w="1073675"/>
                <a:gridCol w="926275"/>
                <a:gridCol w="857650"/>
              </a:tblGrid>
              <a:tr h="386050"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FILL NAME —&gt;</a:t>
                      </a:r>
                      <a:endParaRPr b="1" sz="9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</a:tr>
              <a:tr h="58930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ABM Strategy -Key </a:t>
                      </a:r>
                      <a:r>
                        <a:rPr b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Responsibilities</a:t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marR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ABM exec. sponsor</a:t>
                      </a:r>
                      <a:endParaRPr b="1"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marR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ABM lead</a:t>
                      </a:r>
                      <a:endParaRPr b="1"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marR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95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Marketing Manager</a:t>
                      </a:r>
                      <a:endParaRPr b="1"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marR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Product Marketing</a:t>
                      </a:r>
                      <a:endParaRPr b="1"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marR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Sales Development</a:t>
                      </a:r>
                      <a:endParaRPr b="1"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marR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Account Executive</a:t>
                      </a:r>
                      <a:endParaRPr b="1"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marR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Sales &amp; Marketing Operations Analyst</a:t>
                      </a:r>
                      <a:endParaRPr b="1"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0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ABM Budget Creation &amp; A</a:t>
                      </a:r>
                      <a:r>
                        <a:rPr lang="en" sz="9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dherence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R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C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C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C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C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I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3860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Ideal Customer Profile Development 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I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R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C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R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R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I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</a:tr>
              <a:tr h="3860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Account List Creation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I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R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C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C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R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I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</a:tr>
              <a:tr h="3860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Developing Buyer Persona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I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R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C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C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R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I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</a:tr>
              <a:tr h="3860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Gather Data on T</a:t>
                      </a: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arget Accounts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I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I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C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C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C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R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</a:tr>
              <a:tr h="3860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Develop Messaging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I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R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C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R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R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I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</a:tr>
              <a:tr h="3860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Campaign Orchestration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I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C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C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R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R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R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</a:tr>
              <a:tr h="3860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Reporting on Results &amp; ABM Metrics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I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C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I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I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I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R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229" name="Google Shape;229;p38"/>
          <p:cNvSpPr txBox="1"/>
          <p:nvPr/>
        </p:nvSpPr>
        <p:spPr>
          <a:xfrm>
            <a:off x="736124" y="4663225"/>
            <a:ext cx="776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5536"/>
                </a:solidFill>
                <a:latin typeface="Inter"/>
                <a:ea typeface="Inter"/>
                <a:cs typeface="Inter"/>
                <a:sym typeface="Inter"/>
              </a:rPr>
              <a:t>Legend:</a:t>
            </a:r>
            <a:r>
              <a:rPr lang="en" sz="1000">
                <a:solidFill>
                  <a:srgbClr val="FF5536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" sz="1000">
                <a:latin typeface="Inter Medium"/>
                <a:ea typeface="Inter Medium"/>
                <a:cs typeface="Inter Medium"/>
                <a:sym typeface="Inter Medium"/>
              </a:rPr>
              <a:t>1) R - Responsible 2) A - Accountable 3) Consulted 4) Informed</a:t>
            </a:r>
            <a:endParaRPr sz="1000"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230" name="Google Shape;230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31" name="Google Shape;231;p38"/>
          <p:cNvGrpSpPr/>
          <p:nvPr/>
        </p:nvGrpSpPr>
        <p:grpSpPr>
          <a:xfrm>
            <a:off x="8526" y="0"/>
            <a:ext cx="606798" cy="5143502"/>
            <a:chOff x="8526" y="0"/>
            <a:chExt cx="606798" cy="5143502"/>
          </a:xfrm>
        </p:grpSpPr>
        <p:pic>
          <p:nvPicPr>
            <p:cNvPr id="232" name="Google Shape;232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26" y="0"/>
              <a:ext cx="606798" cy="5143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3" name="Google Shape;233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87200" y="255400"/>
              <a:ext cx="249425" cy="2546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4" name="Google Shape;234;p38"/>
          <p:cNvSpPr txBox="1"/>
          <p:nvPr/>
        </p:nvSpPr>
        <p:spPr>
          <a:xfrm>
            <a:off x="909525" y="138850"/>
            <a:ext cx="7158300" cy="43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2400">
                <a:solidFill>
                  <a:srgbClr val="220852"/>
                </a:solidFill>
                <a:latin typeface="Playfair Display Black"/>
                <a:ea typeface="Playfair Display Black"/>
                <a:cs typeface="Playfair Display Black"/>
                <a:sym typeface="Playfair Display Black"/>
              </a:rPr>
              <a:t>ABM Core Team Template (RACI Matrix)</a:t>
            </a:r>
            <a:endParaRPr sz="2100">
              <a:solidFill>
                <a:srgbClr val="FD625E"/>
              </a:solidFill>
              <a:latin typeface="Playfair Display Black"/>
              <a:ea typeface="Playfair Display Black"/>
              <a:cs typeface="Playfair Display Black"/>
              <a:sym typeface="Playfair Display Black"/>
            </a:endParaRPr>
          </a:p>
        </p:txBody>
      </p:sp>
      <p:sp>
        <p:nvSpPr>
          <p:cNvPr id="235" name="Google Shape;235;p38"/>
          <p:cNvSpPr txBox="1"/>
          <p:nvPr/>
        </p:nvSpPr>
        <p:spPr>
          <a:xfrm>
            <a:off x="3133875" y="4917175"/>
            <a:ext cx="2972400" cy="1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This table has dummy data &amp; information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6" name="Google Shape;236;p38"/>
          <p:cNvSpPr txBox="1"/>
          <p:nvPr/>
        </p:nvSpPr>
        <p:spPr>
          <a:xfrm>
            <a:off x="7032350" y="0"/>
            <a:ext cx="2078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© 2023 xGrowth Pty Ltd. All Rights Reserved</a:t>
            </a:r>
            <a:endParaRPr i="1" sz="7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7" name="Google Shape;237;p38"/>
          <p:cNvSpPr txBox="1"/>
          <p:nvPr/>
        </p:nvSpPr>
        <p:spPr>
          <a:xfrm rot="-5400000">
            <a:off x="-1067475" y="3388525"/>
            <a:ext cx="275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76A80"/>
                </a:solidFill>
                <a:latin typeface="Inter Medium"/>
                <a:ea typeface="Inter Medium"/>
                <a:cs typeface="Inter Medium"/>
                <a:sym typeface="Inter Medium"/>
              </a:rPr>
              <a:t>The Ultimate ABM Strategy Template</a:t>
            </a:r>
            <a:endParaRPr sz="1100">
              <a:solidFill>
                <a:srgbClr val="676A8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2" name="Google Shape;242;p39"/>
          <p:cNvGraphicFramePr/>
          <p:nvPr/>
        </p:nvGraphicFramePr>
        <p:xfrm>
          <a:off x="909525" y="64821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{8F926220-B910-4993-8C11-9BE1BDB01823}</a:tableStyleId>
              </a:tblPr>
              <a:tblGrid>
                <a:gridCol w="2345775"/>
                <a:gridCol w="918950"/>
                <a:gridCol w="914050"/>
                <a:gridCol w="714225"/>
                <a:gridCol w="490150"/>
                <a:gridCol w="490150"/>
                <a:gridCol w="490150"/>
                <a:gridCol w="490150"/>
                <a:gridCol w="490150"/>
                <a:gridCol w="490150"/>
              </a:tblGrid>
              <a:tr h="242375"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Months</a:t>
                      </a:r>
                      <a:endParaRPr b="1" sz="11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Jan</a:t>
                      </a:r>
                      <a:endParaRPr b="1" sz="11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Feb</a:t>
                      </a:r>
                      <a:endParaRPr b="1" sz="11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Mar</a:t>
                      </a:r>
                      <a:endParaRPr b="1" sz="11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Apr</a:t>
                      </a:r>
                      <a:endParaRPr b="1" sz="11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May</a:t>
                      </a:r>
                      <a:endParaRPr b="1" sz="11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Jun</a:t>
                      </a:r>
                      <a:endParaRPr b="1" sz="11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</a:tr>
              <a:tr h="4035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Expense Items</a:t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Annual Budget Allocation</a:t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Consumption YTD</a:t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Budget Left YTD</a:t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90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Staff Salaries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2690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External ABM Consultant Charges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</a:tr>
              <a:tr h="2690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ABM Trainings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</a:tr>
              <a:tr h="2690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Vertical Account Research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</a:tr>
              <a:tr h="2690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Account &amp; Cluster Messaging Development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</a:tr>
              <a:tr h="2690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Web Development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</a:tr>
              <a:tr h="2690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Content Creation</a:t>
                      </a:r>
                      <a:endParaRPr sz="9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</a:tr>
              <a:tr h="2690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Events, Roundtables &amp; Webinar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</a:tr>
              <a:tr h="2690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Direct mail 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</a:tr>
              <a:tr h="2690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Digital Ads</a:t>
                      </a:r>
                      <a:endParaRPr sz="9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</a:tr>
              <a:tr h="2690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MarTech</a:t>
                      </a:r>
                      <a:r>
                        <a:rPr lang="en" sz="9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 </a:t>
                      </a:r>
                      <a:endParaRPr sz="95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</a:tr>
              <a:tr h="2690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Sales Engagement Platform</a:t>
                      </a:r>
                      <a:endParaRPr sz="95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</a:tr>
              <a:tr h="2690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TOTAL</a:t>
                      </a:r>
                      <a:endParaRPr b="1"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243" name="Google Shape;243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44" name="Google Shape;244;p39"/>
          <p:cNvGrpSpPr/>
          <p:nvPr/>
        </p:nvGrpSpPr>
        <p:grpSpPr>
          <a:xfrm>
            <a:off x="8526" y="0"/>
            <a:ext cx="606798" cy="5143502"/>
            <a:chOff x="8526" y="0"/>
            <a:chExt cx="606798" cy="5143502"/>
          </a:xfrm>
        </p:grpSpPr>
        <p:pic>
          <p:nvPicPr>
            <p:cNvPr id="245" name="Google Shape;245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26" y="0"/>
              <a:ext cx="606798" cy="5143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6" name="Google Shape;246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87200" y="255400"/>
              <a:ext cx="249425" cy="2546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7" name="Google Shape;247;p39"/>
          <p:cNvSpPr txBox="1"/>
          <p:nvPr/>
        </p:nvSpPr>
        <p:spPr>
          <a:xfrm>
            <a:off x="909525" y="138850"/>
            <a:ext cx="7158300" cy="43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2400">
                <a:solidFill>
                  <a:srgbClr val="220852"/>
                </a:solidFill>
                <a:latin typeface="Playfair Display Black"/>
                <a:ea typeface="Playfair Display Black"/>
                <a:cs typeface="Playfair Display Black"/>
                <a:sym typeface="Playfair Display Black"/>
              </a:rPr>
              <a:t>ABM Budget Projections</a:t>
            </a:r>
            <a:endParaRPr sz="2100">
              <a:solidFill>
                <a:srgbClr val="FD625E"/>
              </a:solidFill>
              <a:latin typeface="Playfair Display Black"/>
              <a:ea typeface="Playfair Display Black"/>
              <a:cs typeface="Playfair Display Black"/>
              <a:sym typeface="Playfair Display Black"/>
            </a:endParaRPr>
          </a:p>
        </p:txBody>
      </p:sp>
      <p:sp>
        <p:nvSpPr>
          <p:cNvPr id="248" name="Google Shape;248;p39"/>
          <p:cNvSpPr txBox="1"/>
          <p:nvPr/>
        </p:nvSpPr>
        <p:spPr>
          <a:xfrm>
            <a:off x="3133875" y="4917175"/>
            <a:ext cx="2972400" cy="1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This table has dummy data &amp; information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9" name="Google Shape;249;p39"/>
          <p:cNvSpPr txBox="1"/>
          <p:nvPr/>
        </p:nvSpPr>
        <p:spPr>
          <a:xfrm>
            <a:off x="7032350" y="0"/>
            <a:ext cx="2078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© 2023 xGrowth Pty Ltd. All Rights Reserved</a:t>
            </a:r>
            <a:endParaRPr i="1" sz="7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0" name="Google Shape;250;p39"/>
          <p:cNvSpPr txBox="1"/>
          <p:nvPr/>
        </p:nvSpPr>
        <p:spPr>
          <a:xfrm rot="-5400000">
            <a:off x="-1067475" y="3388525"/>
            <a:ext cx="275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76A80"/>
                </a:solidFill>
                <a:latin typeface="Inter Medium"/>
                <a:ea typeface="Inter Medium"/>
                <a:cs typeface="Inter Medium"/>
                <a:sym typeface="Inter Medium"/>
              </a:rPr>
              <a:t>The Ultimate ABM Strategy Template</a:t>
            </a:r>
            <a:endParaRPr sz="1100">
              <a:solidFill>
                <a:srgbClr val="676A8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56" name="Google Shape;256;p40"/>
          <p:cNvGrpSpPr/>
          <p:nvPr/>
        </p:nvGrpSpPr>
        <p:grpSpPr>
          <a:xfrm>
            <a:off x="8526" y="0"/>
            <a:ext cx="606798" cy="5143502"/>
            <a:chOff x="8526" y="0"/>
            <a:chExt cx="606798" cy="5143502"/>
          </a:xfrm>
        </p:grpSpPr>
        <p:pic>
          <p:nvPicPr>
            <p:cNvPr id="257" name="Google Shape;257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26" y="0"/>
              <a:ext cx="606798" cy="5143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8" name="Google Shape;258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87200" y="255400"/>
              <a:ext cx="249425" cy="25462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259" name="Google Shape;259;p40"/>
          <p:cNvGraphicFramePr/>
          <p:nvPr/>
        </p:nvGraphicFramePr>
        <p:xfrm>
          <a:off x="896363" y="57416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{8F926220-B910-4993-8C11-9BE1BDB01823}</a:tableStyleId>
              </a:tblPr>
              <a:tblGrid>
                <a:gridCol w="710075"/>
                <a:gridCol w="3001875"/>
                <a:gridCol w="1286475"/>
                <a:gridCol w="1286475"/>
                <a:gridCol w="575925"/>
                <a:gridCol w="970400"/>
              </a:tblGrid>
              <a:tr h="436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Sequence Number</a:t>
                      </a:r>
                      <a:endParaRPr b="1" sz="8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6004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Tasks**</a:t>
                      </a:r>
                      <a:endParaRPr b="1" sz="8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6004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Date of Completion</a:t>
                      </a:r>
                      <a:endParaRPr b="1" sz="8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6004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Frequency</a:t>
                      </a:r>
                      <a:endParaRPr b="1" sz="8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6004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Status</a:t>
                      </a:r>
                      <a:endParaRPr sz="8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6004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Comments </a:t>
                      </a:r>
                      <a:endParaRPr b="1" sz="8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6004B"/>
                    </a:solidFill>
                  </a:tcPr>
                </a:tc>
              </a:tr>
              <a:tr h="4369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1</a:t>
                      </a:r>
                      <a:endParaRPr sz="80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Education on ABM with case studies</a:t>
                      </a:r>
                      <a:endParaRPr sz="80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Example - 2 sessions</a:t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-2794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Inter Medium"/>
                        <a:buChar char="✓"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456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2</a:t>
                      </a:r>
                      <a:endParaRPr sz="80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Discussion and feedback on building the target account list</a:t>
                      </a:r>
                      <a:endParaRPr sz="80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Example - 2 sessions</a:t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794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Inter Medium"/>
                        <a:buChar char="✓"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</a:tr>
              <a:tr h="4369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3</a:t>
                      </a:r>
                      <a:endParaRPr sz="80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Account prioritisation workshop</a:t>
                      </a:r>
                      <a:endParaRPr sz="80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Example - 2 sessions</a:t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794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Inter Medium"/>
                        <a:buChar char="✓"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</a:tr>
              <a:tr h="456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4</a:t>
                      </a:r>
                      <a:endParaRPr sz="80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Intelligence gathering workshop on the target accounts</a:t>
                      </a:r>
                      <a:endParaRPr sz="80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Example - 2 sessions</a:t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794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Inter Medium"/>
                        <a:buChar char="✓"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</a:tr>
              <a:tr h="456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5</a:t>
                      </a:r>
                      <a:endParaRPr sz="80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Account and campaign value proposition and messaging hierarchy presentation</a:t>
                      </a:r>
                      <a:endParaRPr sz="80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Example - 2 sessions</a:t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794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Inter Medium"/>
                        <a:buChar char="✓"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</a:tr>
              <a:tr h="33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6</a:t>
                      </a:r>
                      <a:endParaRPr sz="80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Overall go-to-market strategy presentation</a:t>
                      </a:r>
                      <a:endParaRPr sz="80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Example - Once</a:t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794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Inter Medium"/>
                        <a:buChar char="✓"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</a:tr>
              <a:tr h="456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7</a:t>
                      </a:r>
                      <a:endParaRPr sz="80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RACI development workshop for all parties including sales and marketing</a:t>
                      </a:r>
                      <a:endParaRPr sz="80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Example - Once</a:t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794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Inter Medium"/>
                        <a:buChar char="✓"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</a:tr>
              <a:tr h="456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8</a:t>
                      </a:r>
                      <a:endParaRPr sz="80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lignment reviews amongst the campaign execution team</a:t>
                      </a:r>
                      <a:endParaRPr sz="80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Example - Weekly</a:t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794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Inter Medium"/>
                        <a:buChar char="✓"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</a:tr>
              <a:tr h="330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9</a:t>
                      </a:r>
                      <a:endParaRPr sz="80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S</a:t>
                      </a: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ales and marketing leadership meetings</a:t>
                      </a:r>
                      <a:endParaRPr sz="80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Example - Monthly</a:t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794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Inter Medium"/>
                        <a:buChar char="✓"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sp>
        <p:nvSpPr>
          <p:cNvPr id="260" name="Google Shape;260;p40"/>
          <p:cNvSpPr txBox="1"/>
          <p:nvPr/>
        </p:nvSpPr>
        <p:spPr>
          <a:xfrm>
            <a:off x="896375" y="4827900"/>
            <a:ext cx="75762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**Tasks t</a:t>
            </a:r>
            <a:r>
              <a:rPr lang="en" sz="85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hat marketing needs to do with sales for alignment on ABM strategy and campaigns</a:t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1" name="Google Shape;261;p40"/>
          <p:cNvSpPr txBox="1"/>
          <p:nvPr/>
        </p:nvSpPr>
        <p:spPr>
          <a:xfrm>
            <a:off x="909525" y="138850"/>
            <a:ext cx="7158300" cy="43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2400">
                <a:solidFill>
                  <a:srgbClr val="220852"/>
                </a:solidFill>
                <a:latin typeface="Playfair Display Black"/>
                <a:ea typeface="Playfair Display Black"/>
                <a:cs typeface="Playfair Display Black"/>
                <a:sym typeface="Playfair Display Black"/>
              </a:rPr>
              <a:t>ABM Sales Alignment Checklist</a:t>
            </a:r>
            <a:endParaRPr sz="2100">
              <a:solidFill>
                <a:srgbClr val="FD625E"/>
              </a:solidFill>
              <a:latin typeface="Playfair Display Black"/>
              <a:ea typeface="Playfair Display Black"/>
              <a:cs typeface="Playfair Display Black"/>
              <a:sym typeface="Playfair Display Black"/>
            </a:endParaRPr>
          </a:p>
        </p:txBody>
      </p:sp>
      <p:sp>
        <p:nvSpPr>
          <p:cNvPr id="262" name="Google Shape;262;p40"/>
          <p:cNvSpPr txBox="1"/>
          <p:nvPr/>
        </p:nvSpPr>
        <p:spPr>
          <a:xfrm>
            <a:off x="7032350" y="0"/>
            <a:ext cx="2078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© 2023 xGrowth Pty Ltd. All Rights Reserved</a:t>
            </a:r>
            <a:endParaRPr i="1" sz="7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3" name="Google Shape;263;p40"/>
          <p:cNvSpPr txBox="1"/>
          <p:nvPr/>
        </p:nvSpPr>
        <p:spPr>
          <a:xfrm rot="-5400000">
            <a:off x="-1067475" y="3388525"/>
            <a:ext cx="275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76A80"/>
                </a:solidFill>
                <a:latin typeface="Inter Medium"/>
                <a:ea typeface="Inter Medium"/>
                <a:cs typeface="Inter Medium"/>
                <a:sym typeface="Inter Medium"/>
              </a:rPr>
              <a:t>The Ultimate ABM Strategy Template</a:t>
            </a:r>
            <a:endParaRPr sz="1100">
              <a:solidFill>
                <a:srgbClr val="676A8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8" name="Google Shape;268;p41"/>
          <p:cNvGraphicFramePr/>
          <p:nvPr/>
        </p:nvGraphicFramePr>
        <p:xfrm>
          <a:off x="872600" y="671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{8F926220-B910-4993-8C11-9BE1BDB01823}</a:tableStyleId>
              </a:tblPr>
              <a:tblGrid>
                <a:gridCol w="2588325"/>
                <a:gridCol w="521200"/>
                <a:gridCol w="521200"/>
                <a:gridCol w="521200"/>
                <a:gridCol w="521200"/>
                <a:gridCol w="521200"/>
                <a:gridCol w="521200"/>
                <a:gridCol w="521200"/>
                <a:gridCol w="521200"/>
                <a:gridCol w="521200"/>
                <a:gridCol w="521200"/>
              </a:tblGrid>
              <a:tr h="327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Months</a:t>
                      </a:r>
                      <a:endParaRPr b="1" sz="9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W1</a:t>
                      </a:r>
                      <a:endParaRPr b="1" sz="9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W2</a:t>
                      </a:r>
                      <a:endParaRPr b="1" sz="9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W3</a:t>
                      </a:r>
                      <a:endParaRPr b="1" sz="9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W4</a:t>
                      </a:r>
                      <a:endParaRPr b="1" sz="9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W5</a:t>
                      </a:r>
                      <a:endParaRPr b="1" sz="9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W6</a:t>
                      </a:r>
                      <a:endParaRPr b="1" sz="9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W7</a:t>
                      </a:r>
                      <a:endParaRPr b="1" sz="9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W8</a:t>
                      </a:r>
                      <a:endParaRPr b="1" sz="9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W9</a:t>
                      </a:r>
                      <a:endParaRPr b="1" sz="9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W10</a:t>
                      </a:r>
                      <a:endParaRPr b="1" sz="95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</a:tr>
              <a:tr h="3276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Milestones</a:t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76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Introductory meeting with sales team</a:t>
                      </a:r>
                      <a:endParaRPr sz="9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D7A7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3276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Identification</a:t>
                      </a:r>
                      <a:r>
                        <a:rPr lang="en" sz="9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 of resources including sales-champion</a:t>
                      </a:r>
                      <a:endParaRPr sz="9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D7A7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</a:tr>
              <a:tr h="3276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Develop ICP, Account List, </a:t>
                      </a:r>
                      <a:r>
                        <a:rPr lang="en" sz="90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Value Proposition</a:t>
                      </a:r>
                      <a:r>
                        <a:rPr lang="en" sz="90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 &amp; Campaign Theme</a:t>
                      </a:r>
                      <a:endParaRPr sz="9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solidFill>
                      <a:srgbClr val="FD7A7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</a:tr>
              <a:tr h="3276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Research for content creation</a:t>
                      </a:r>
                      <a:endParaRPr sz="9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solidFill>
                      <a:srgbClr val="FD7A7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solidFill>
                      <a:srgbClr val="FD7A7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</a:tr>
              <a:tr h="3276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Refurbish existing Blog as per ABM campaign theme</a:t>
                      </a:r>
                      <a:endParaRPr sz="9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solidFill>
                      <a:srgbClr val="FD7A7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</a:tr>
              <a:tr h="3276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Develop new e-book on best way to use a CRM</a:t>
                      </a:r>
                      <a:endParaRPr sz="9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solidFill>
                      <a:srgbClr val="FD7A7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solidFill>
                      <a:srgbClr val="FD7A7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solidFill>
                      <a:srgbClr val="FD7A7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solidFill>
                      <a:srgbClr val="FD7A7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</a:tr>
              <a:tr h="3276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Landing Page Design for e-book download</a:t>
                      </a:r>
                      <a:endParaRPr sz="9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solidFill>
                      <a:srgbClr val="FD7A7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solidFill>
                      <a:srgbClr val="FD7A7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solidFill>
                      <a:srgbClr val="FD7A7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</a:tr>
              <a:tr h="3276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Landing page &amp; e-book go-live</a:t>
                      </a:r>
                      <a:endParaRPr sz="9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solidFill>
                      <a:srgbClr val="FD7A7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</a:tr>
              <a:tr h="3276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LinkedIn ads targeting buyer personas in ICP</a:t>
                      </a:r>
                      <a:endParaRPr sz="9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solidFill>
                      <a:srgbClr val="FD7A7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solidFill>
                      <a:srgbClr val="FD7A7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</a:tr>
              <a:tr h="3276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Sales Asset Development (cold emails, calling scripts)</a:t>
                      </a:r>
                      <a:endParaRPr sz="9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solidFill>
                      <a:srgbClr val="FD7A7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solidFill>
                      <a:srgbClr val="FD7A7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</a:tr>
              <a:tr h="327650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SDR Outreach</a:t>
                      </a:r>
                      <a:endParaRPr sz="9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solidFill>
                      <a:srgbClr val="FD7A7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solidFill>
                      <a:srgbClr val="FD7A7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>
                    <a:solidFill>
                      <a:srgbClr val="FD7A7A"/>
                    </a:solidFill>
                  </a:tcPr>
                </a:tc>
              </a:tr>
            </a:tbl>
          </a:graphicData>
        </a:graphic>
      </p:graphicFrame>
      <p:sp>
        <p:nvSpPr>
          <p:cNvPr id="269" name="Google Shape;269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70" name="Google Shape;270;p41"/>
          <p:cNvGrpSpPr/>
          <p:nvPr/>
        </p:nvGrpSpPr>
        <p:grpSpPr>
          <a:xfrm>
            <a:off x="8526" y="0"/>
            <a:ext cx="606798" cy="5143502"/>
            <a:chOff x="8526" y="0"/>
            <a:chExt cx="606798" cy="5143502"/>
          </a:xfrm>
        </p:grpSpPr>
        <p:pic>
          <p:nvPicPr>
            <p:cNvPr id="271" name="Google Shape;271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26" y="0"/>
              <a:ext cx="606798" cy="5143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2" name="Google Shape;272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87200" y="255400"/>
              <a:ext cx="249425" cy="2546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3" name="Google Shape;273;p41"/>
          <p:cNvSpPr txBox="1"/>
          <p:nvPr/>
        </p:nvSpPr>
        <p:spPr>
          <a:xfrm>
            <a:off x="909525" y="138850"/>
            <a:ext cx="7158300" cy="43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2400">
                <a:solidFill>
                  <a:srgbClr val="220852"/>
                </a:solidFill>
                <a:latin typeface="Playfair Display Black"/>
                <a:ea typeface="Playfair Display Black"/>
                <a:cs typeface="Playfair Display Black"/>
                <a:sym typeface="Playfair Display Black"/>
              </a:rPr>
              <a:t>ABM Campaign Project Plan</a:t>
            </a:r>
            <a:endParaRPr sz="2100">
              <a:solidFill>
                <a:srgbClr val="FD625E"/>
              </a:solidFill>
              <a:latin typeface="Playfair Display Black"/>
              <a:ea typeface="Playfair Display Black"/>
              <a:cs typeface="Playfair Display Black"/>
              <a:sym typeface="Playfair Display Black"/>
            </a:endParaRPr>
          </a:p>
        </p:txBody>
      </p:sp>
      <p:sp>
        <p:nvSpPr>
          <p:cNvPr id="274" name="Google Shape;274;p41"/>
          <p:cNvSpPr txBox="1"/>
          <p:nvPr/>
        </p:nvSpPr>
        <p:spPr>
          <a:xfrm>
            <a:off x="3133875" y="4917175"/>
            <a:ext cx="2972400" cy="1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This table has dummy data &amp; information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5" name="Google Shape;275;p41"/>
          <p:cNvSpPr txBox="1"/>
          <p:nvPr/>
        </p:nvSpPr>
        <p:spPr>
          <a:xfrm>
            <a:off x="7032350" y="0"/>
            <a:ext cx="2078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© 2023 xGrowth Pty Ltd. All Rights Reserved</a:t>
            </a:r>
            <a:endParaRPr i="1" sz="7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6" name="Google Shape;276;p41"/>
          <p:cNvSpPr txBox="1"/>
          <p:nvPr/>
        </p:nvSpPr>
        <p:spPr>
          <a:xfrm rot="-5400000">
            <a:off x="-1067475" y="3388525"/>
            <a:ext cx="275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76A80"/>
                </a:solidFill>
                <a:latin typeface="Inter Medium"/>
                <a:ea typeface="Inter Medium"/>
                <a:cs typeface="Inter Medium"/>
                <a:sym typeface="Inter Medium"/>
              </a:rPr>
              <a:t>The Ultimate ABM Strategy Template</a:t>
            </a:r>
            <a:endParaRPr sz="1100">
              <a:solidFill>
                <a:srgbClr val="676A8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1" name="Google Shape;281;p42"/>
          <p:cNvGraphicFramePr/>
          <p:nvPr/>
        </p:nvGraphicFramePr>
        <p:xfrm>
          <a:off x="909525" y="647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{8F926220-B910-4993-8C11-9BE1BDB01823}</a:tableStyleId>
              </a:tblPr>
              <a:tblGrid>
                <a:gridCol w="2206150"/>
                <a:gridCol w="2224475"/>
                <a:gridCol w="573825"/>
                <a:gridCol w="573825"/>
                <a:gridCol w="573825"/>
                <a:gridCol w="573825"/>
                <a:gridCol w="573825"/>
                <a:gridCol w="573825"/>
              </a:tblGrid>
              <a:tr h="365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Months</a:t>
                      </a:r>
                      <a:endParaRPr b="1" sz="11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Type of Metric</a:t>
                      </a:r>
                      <a:endParaRPr b="1" sz="11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Jan</a:t>
                      </a:r>
                      <a:endParaRPr b="1" sz="11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Feb</a:t>
                      </a:r>
                      <a:endParaRPr b="1" sz="11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Mar</a:t>
                      </a:r>
                      <a:endParaRPr b="1" sz="11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Apr</a:t>
                      </a:r>
                      <a:endParaRPr b="1" sz="11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May</a:t>
                      </a:r>
                      <a:endParaRPr b="1" sz="11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lt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Jun</a:t>
                      </a:r>
                      <a:endParaRPr b="1" sz="1100">
                        <a:solidFill>
                          <a:schemeClr val="lt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20852"/>
                    </a:solidFill>
                  </a:tcPr>
                </a:tc>
              </a:tr>
              <a:tr h="365025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Metrics</a:t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50">
                          <a:latin typeface="Inter"/>
                          <a:ea typeface="Inter"/>
                          <a:cs typeface="Inter"/>
                          <a:sym typeface="Inter"/>
                        </a:rPr>
                        <a:t>(Relationship/Reputation/Revenue)</a:t>
                      </a:r>
                      <a:endParaRPr b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5025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Impressions</a:t>
                      </a:r>
                      <a:endParaRPr sz="90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5025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Clicks</a:t>
                      </a:r>
                      <a:endParaRPr sz="90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5025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Engagements</a:t>
                      </a:r>
                      <a:endParaRPr sz="90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5025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Number of Meetings Booked</a:t>
                      </a:r>
                      <a:endParaRPr sz="9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365025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Number of executive level leaders connected</a:t>
                      </a:r>
                      <a:endParaRPr sz="90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</a:tr>
              <a:tr h="365025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Opportunities</a:t>
                      </a:r>
                      <a:endParaRPr sz="90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</a:tr>
              <a:tr h="365025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$ Value of Deals closed</a:t>
                      </a:r>
                      <a:endParaRPr sz="900">
                        <a:solidFill>
                          <a:schemeClr val="dk1"/>
                        </a:solidFill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</a:tr>
              <a:tr h="365025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NPS Score (Only for Existing Accounts Expansion)</a:t>
                      </a:r>
                      <a:endParaRPr sz="9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</a:tr>
              <a:tr h="365025"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Number of Advocates  </a:t>
                      </a:r>
                      <a:r>
                        <a:rPr lang="en" sz="900">
                          <a:solidFill>
                            <a:schemeClr val="dk1"/>
                          </a:solidFill>
                          <a:latin typeface="Inter Medium"/>
                          <a:ea typeface="Inter Medium"/>
                          <a:cs typeface="Inter Medium"/>
                          <a:sym typeface="Inter Medium"/>
                        </a:rPr>
                        <a:t>Only for Existing Accounts Expansion)</a:t>
                      </a:r>
                      <a:endParaRPr sz="900">
                        <a:latin typeface="Inter Medium"/>
                        <a:ea typeface="Inter Medium"/>
                        <a:cs typeface="Inter Medium"/>
                        <a:sym typeface="Inter Medium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9144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50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282" name="Google Shape;282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83" name="Google Shape;283;p42"/>
          <p:cNvGrpSpPr/>
          <p:nvPr/>
        </p:nvGrpSpPr>
        <p:grpSpPr>
          <a:xfrm>
            <a:off x="8526" y="0"/>
            <a:ext cx="606798" cy="5143502"/>
            <a:chOff x="8526" y="0"/>
            <a:chExt cx="606798" cy="5143502"/>
          </a:xfrm>
        </p:grpSpPr>
        <p:pic>
          <p:nvPicPr>
            <p:cNvPr id="284" name="Google Shape;284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26" y="0"/>
              <a:ext cx="606798" cy="5143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5" name="Google Shape;285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87200" y="255400"/>
              <a:ext cx="249425" cy="2546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6" name="Google Shape;286;p42"/>
          <p:cNvSpPr txBox="1"/>
          <p:nvPr/>
        </p:nvSpPr>
        <p:spPr>
          <a:xfrm>
            <a:off x="596163" y="4706125"/>
            <a:ext cx="7785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The ABM metrics template can be used at individual campaign level as well as overall program level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7" name="Google Shape;287;p42"/>
          <p:cNvSpPr txBox="1"/>
          <p:nvPr/>
        </p:nvSpPr>
        <p:spPr>
          <a:xfrm>
            <a:off x="909525" y="138850"/>
            <a:ext cx="7158300" cy="43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2400">
                <a:solidFill>
                  <a:srgbClr val="220852"/>
                </a:solidFill>
                <a:latin typeface="Playfair Display Black"/>
                <a:ea typeface="Playfair Display Black"/>
                <a:cs typeface="Playfair Display Black"/>
                <a:sym typeface="Playfair Display Black"/>
              </a:rPr>
              <a:t>ABM Metrics</a:t>
            </a:r>
            <a:endParaRPr sz="2100">
              <a:solidFill>
                <a:srgbClr val="FD625E"/>
              </a:solidFill>
              <a:latin typeface="Playfair Display Black"/>
              <a:ea typeface="Playfair Display Black"/>
              <a:cs typeface="Playfair Display Black"/>
              <a:sym typeface="Playfair Display Black"/>
            </a:endParaRPr>
          </a:p>
        </p:txBody>
      </p:sp>
      <p:sp>
        <p:nvSpPr>
          <p:cNvPr id="288" name="Google Shape;288;p42"/>
          <p:cNvSpPr txBox="1"/>
          <p:nvPr/>
        </p:nvSpPr>
        <p:spPr>
          <a:xfrm>
            <a:off x="3133875" y="4917175"/>
            <a:ext cx="2972400" cy="1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This table has dummy data &amp; information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9" name="Google Shape;289;p42"/>
          <p:cNvSpPr txBox="1"/>
          <p:nvPr/>
        </p:nvSpPr>
        <p:spPr>
          <a:xfrm>
            <a:off x="7032350" y="0"/>
            <a:ext cx="2078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© 2023 xGrowth Pty Ltd. All Rights Reserved</a:t>
            </a:r>
            <a:endParaRPr i="1" sz="7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0" name="Google Shape;290;p42"/>
          <p:cNvSpPr txBox="1"/>
          <p:nvPr/>
        </p:nvSpPr>
        <p:spPr>
          <a:xfrm rot="-5400000">
            <a:off x="-1067475" y="3388525"/>
            <a:ext cx="275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76A80"/>
                </a:solidFill>
                <a:latin typeface="Inter Medium"/>
                <a:ea typeface="Inter Medium"/>
                <a:cs typeface="Inter Medium"/>
                <a:sym typeface="Inter Medium"/>
              </a:rPr>
              <a:t>The Ultimate ABM Strategy Template</a:t>
            </a:r>
            <a:endParaRPr sz="1100">
              <a:solidFill>
                <a:srgbClr val="676A8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96" name="Google Shape;29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