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5"/>
    <p:sldMasterId id="214748367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5143500" cx="9144000"/>
  <p:notesSz cx="6858000" cy="9144000"/>
  <p:embeddedFontLst>
    <p:embeddedFont>
      <p:font typeface="Inter"/>
      <p:regular r:id="rId21"/>
      <p:bold r:id="rId22"/>
      <p:italic r:id="rId23"/>
      <p:boldItalic r:id="rId24"/>
    </p:embeddedFont>
    <p:embeddedFont>
      <p:font typeface="Maven Pro"/>
      <p:regular r:id="rId25"/>
      <p:bold r:id="rId26"/>
    </p:embeddedFont>
    <p:embeddedFont>
      <p:font typeface="Lora"/>
      <p:regular r:id="rId27"/>
      <p:bold r:id="rId28"/>
      <p:italic r:id="rId29"/>
      <p:boldItalic r:id="rId30"/>
    </p:embeddedFont>
    <p:embeddedFont>
      <p:font typeface="Maven Pro Medium"/>
      <p:regular r:id="rId31"/>
      <p:bold r:id="rId32"/>
    </p:embeddedFont>
    <p:embeddedFont>
      <p:font typeface="Inter Medium"/>
      <p:regular r:id="rId33"/>
      <p:bold r:id="rId34"/>
      <p:italic r:id="rId35"/>
      <p:boldItalic r:id="rId36"/>
    </p:embeddedFont>
    <p:embeddedFont>
      <p:font typeface="Playfair Display Black"/>
      <p:bold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12EB254-3E74-43EF-8986-27FF15189DE6}">
  <a:tblStyle styleId="{512EB254-3E74-43EF-8986-27FF15189D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D4D8F004-C1C1-4886-8FB7-5CA14F20D7F7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27AFCDE8-423B-4E64-A239-8A952A37F004}" styleName="Table_2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CEB41583-0E61-42AA-8824-963A83BDC56F}" styleName="Table_3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Inter-bold.fntdata"/><Relationship Id="rId21" Type="http://schemas.openxmlformats.org/officeDocument/2006/relationships/font" Target="fonts/Inter-regular.fntdata"/><Relationship Id="rId24" Type="http://schemas.openxmlformats.org/officeDocument/2006/relationships/font" Target="fonts/Inter-boldItalic.fntdata"/><Relationship Id="rId23" Type="http://schemas.openxmlformats.org/officeDocument/2006/relationships/font" Target="fonts/Inter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MavenPro-bold.fntdata"/><Relationship Id="rId25" Type="http://schemas.openxmlformats.org/officeDocument/2006/relationships/font" Target="fonts/MavenPro-regular.fntdata"/><Relationship Id="rId28" Type="http://schemas.openxmlformats.org/officeDocument/2006/relationships/font" Target="fonts/Lora-bold.fntdata"/><Relationship Id="rId27" Type="http://schemas.openxmlformats.org/officeDocument/2006/relationships/font" Target="fonts/Lora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Lora-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avenProMedium-regular.fntdata"/><Relationship Id="rId30" Type="http://schemas.openxmlformats.org/officeDocument/2006/relationships/font" Target="fonts/Lora-boldItalic.fntdata"/><Relationship Id="rId11" Type="http://schemas.openxmlformats.org/officeDocument/2006/relationships/slide" Target="slides/slide4.xml"/><Relationship Id="rId33" Type="http://schemas.openxmlformats.org/officeDocument/2006/relationships/font" Target="fonts/InterMedium-regular.fntdata"/><Relationship Id="rId10" Type="http://schemas.openxmlformats.org/officeDocument/2006/relationships/slide" Target="slides/slide3.xml"/><Relationship Id="rId32" Type="http://schemas.openxmlformats.org/officeDocument/2006/relationships/font" Target="fonts/MavenProMedium-bold.fntdata"/><Relationship Id="rId13" Type="http://schemas.openxmlformats.org/officeDocument/2006/relationships/slide" Target="slides/slide6.xml"/><Relationship Id="rId35" Type="http://schemas.openxmlformats.org/officeDocument/2006/relationships/font" Target="fonts/InterMedium-italic.fntdata"/><Relationship Id="rId12" Type="http://schemas.openxmlformats.org/officeDocument/2006/relationships/slide" Target="slides/slide5.xml"/><Relationship Id="rId34" Type="http://schemas.openxmlformats.org/officeDocument/2006/relationships/font" Target="fonts/InterMedium-bold.fntdata"/><Relationship Id="rId15" Type="http://schemas.openxmlformats.org/officeDocument/2006/relationships/slide" Target="slides/slide8.xml"/><Relationship Id="rId37" Type="http://schemas.openxmlformats.org/officeDocument/2006/relationships/font" Target="fonts/PlayfairDisplayBlack-bold.fntdata"/><Relationship Id="rId14" Type="http://schemas.openxmlformats.org/officeDocument/2006/relationships/slide" Target="slides/slide7.xml"/><Relationship Id="rId36" Type="http://schemas.openxmlformats.org/officeDocument/2006/relationships/font" Target="fonts/InterMedium-bold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38" Type="http://schemas.openxmlformats.org/officeDocument/2006/relationships/font" Target="fonts/PlayfairDisplayBlack-boldItalic.fnt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4ad74927d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74ad74927d_0_2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907f71569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907f71569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97eb87a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97eb87a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90781030ac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90781030ac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74a46f5e3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74a46f5e35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9c93c975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9c93c975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b64570f6cf_0_6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b64570f6cf_0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90781030ac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90781030ac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907f71569d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907f71569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97eb87ab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97eb87ab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97eb87abb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97eb87abb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7b627af4a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7b627af4a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90781030a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90781030a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1pPr>
            <a:lvl2pPr lvl="1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2pPr>
            <a:lvl3pPr lvl="2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3pPr>
            <a:lvl4pPr lvl="3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4pPr>
            <a:lvl5pPr lvl="4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5pPr>
            <a:lvl6pPr lvl="5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6pPr>
            <a:lvl7pPr lvl="6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7pPr>
            <a:lvl8pPr lvl="7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8pPr>
            <a:lvl9pPr lvl="8" rtl="0">
              <a:buNone/>
              <a:defRPr sz="1200"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8" name="Google Shape;58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9" name="Google Shape;5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582" y="4749844"/>
            <a:ext cx="356531" cy="35653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7"/>
          <p:cNvSpPr txBox="1"/>
          <p:nvPr/>
        </p:nvSpPr>
        <p:spPr>
          <a:xfrm>
            <a:off x="1381250" y="708525"/>
            <a:ext cx="3878400" cy="43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220852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cxnSp>
        <p:nvCxnSpPr>
          <p:cNvPr id="67" name="Google Shape;67;p17"/>
          <p:cNvCxnSpPr/>
          <p:nvPr/>
        </p:nvCxnSpPr>
        <p:spPr>
          <a:xfrm>
            <a:off x="0" y="9031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8" name="Google Shape;68;p17"/>
          <p:cNvSpPr/>
          <p:nvPr/>
        </p:nvSpPr>
        <p:spPr>
          <a:xfrm>
            <a:off x="817475" y="700167"/>
            <a:ext cx="405900" cy="405900"/>
          </a:xfrm>
          <a:prstGeom prst="ellipse">
            <a:avLst/>
          </a:prstGeom>
          <a:solidFill>
            <a:srgbClr val="FD62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cxnSp>
        <p:nvCxnSpPr>
          <p:cNvPr id="69" name="Google Shape;69;p17"/>
          <p:cNvCxnSpPr/>
          <p:nvPr/>
        </p:nvCxnSpPr>
        <p:spPr>
          <a:xfrm>
            <a:off x="5265650" y="9031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4" name="Google Shape;8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8" name="Google Shape;88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9" name="Google Shape;89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3" name="Google Shape;93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>
  <p:cSld name="TITLE_AND_TWO_COLUMNS_1">
    <p:bg>
      <p:bgPr>
        <a:solidFill>
          <a:srgbClr val="220852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6"/>
          <p:cNvSpPr/>
          <p:nvPr/>
        </p:nvSpPr>
        <p:spPr>
          <a:xfrm>
            <a:off x="2344450" y="0"/>
            <a:ext cx="67995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6"/>
          <p:cNvSpPr txBox="1"/>
          <p:nvPr>
            <p:ph type="title"/>
          </p:nvPr>
        </p:nvSpPr>
        <p:spPr>
          <a:xfrm>
            <a:off x="158450" y="292250"/>
            <a:ext cx="2036700" cy="204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Maven Pro"/>
              <a:buNone/>
              <a:defRPr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3" name="Google Shape;103;p26"/>
          <p:cNvSpPr txBox="1"/>
          <p:nvPr>
            <p:ph idx="1" type="body"/>
          </p:nvPr>
        </p:nvSpPr>
        <p:spPr>
          <a:xfrm>
            <a:off x="2539275" y="147750"/>
            <a:ext cx="6487800" cy="476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Maven Pro"/>
              <a:buChar char="●"/>
              <a:defRPr sz="1800">
                <a:latin typeface="Maven Pro"/>
                <a:ea typeface="Maven Pro"/>
                <a:cs typeface="Maven Pro"/>
                <a:sym typeface="Maven Pro"/>
              </a:defRPr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○"/>
              <a:defRPr sz="1800">
                <a:latin typeface="Maven Pro"/>
                <a:ea typeface="Maven Pro"/>
                <a:cs typeface="Maven Pro"/>
                <a:sym typeface="Maven Pro"/>
              </a:defRPr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■"/>
              <a:defRPr sz="1800">
                <a:latin typeface="Maven Pro"/>
                <a:ea typeface="Maven Pro"/>
                <a:cs typeface="Maven Pro"/>
                <a:sym typeface="Maven Pro"/>
              </a:defRPr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●"/>
              <a:defRPr sz="1800">
                <a:latin typeface="Maven Pro"/>
                <a:ea typeface="Maven Pro"/>
                <a:cs typeface="Maven Pro"/>
                <a:sym typeface="Maven Pro"/>
              </a:defRPr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○"/>
              <a:defRPr sz="1800">
                <a:latin typeface="Maven Pro"/>
                <a:ea typeface="Maven Pro"/>
                <a:cs typeface="Maven Pro"/>
                <a:sym typeface="Maven Pro"/>
              </a:defRPr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■"/>
              <a:defRPr sz="1800">
                <a:latin typeface="Maven Pro"/>
                <a:ea typeface="Maven Pro"/>
                <a:cs typeface="Maven Pro"/>
                <a:sym typeface="Maven Pro"/>
              </a:defRPr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●"/>
              <a:defRPr sz="1800">
                <a:latin typeface="Maven Pro"/>
                <a:ea typeface="Maven Pro"/>
                <a:cs typeface="Maven Pro"/>
                <a:sym typeface="Maven Pro"/>
              </a:defRPr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○"/>
              <a:defRPr sz="1800">
                <a:latin typeface="Maven Pro"/>
                <a:ea typeface="Maven Pro"/>
                <a:cs typeface="Maven Pro"/>
                <a:sym typeface="Maven Pro"/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Font typeface="Maven Pro"/>
              <a:buChar char="■"/>
              <a:defRPr sz="1800"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104" name="Google Shape;10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 1">
  <p:cSld name="TITLE_AND_TWO_COLUMNS_2">
    <p:bg>
      <p:bgPr>
        <a:solidFill>
          <a:srgbClr val="22085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/>
          <p:nvPr/>
        </p:nvSpPr>
        <p:spPr>
          <a:xfrm>
            <a:off x="2344450" y="0"/>
            <a:ext cx="67995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27"/>
          <p:cNvSpPr txBox="1"/>
          <p:nvPr>
            <p:ph type="title"/>
          </p:nvPr>
        </p:nvSpPr>
        <p:spPr>
          <a:xfrm>
            <a:off x="158450" y="292250"/>
            <a:ext cx="2036700" cy="204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Maven Pro"/>
              <a:buNone/>
              <a:defRPr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" name="Google Shape;108;p27"/>
          <p:cNvSpPr txBox="1"/>
          <p:nvPr>
            <p:ph idx="1" type="body"/>
          </p:nvPr>
        </p:nvSpPr>
        <p:spPr>
          <a:xfrm>
            <a:off x="2539275" y="147750"/>
            <a:ext cx="6487800" cy="476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Maven Pro"/>
              <a:buChar char="●"/>
              <a:defRPr sz="1800">
                <a:latin typeface="Maven Pro"/>
                <a:ea typeface="Maven Pro"/>
                <a:cs typeface="Maven Pro"/>
                <a:sym typeface="Maven Pro"/>
              </a:defRPr>
            </a:lvl1pPr>
            <a:lvl2pPr indent="-342900" lvl="1" marL="9144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○"/>
              <a:defRPr sz="1800">
                <a:latin typeface="Maven Pro"/>
                <a:ea typeface="Maven Pro"/>
                <a:cs typeface="Maven Pro"/>
                <a:sym typeface="Maven Pro"/>
              </a:defRPr>
            </a:lvl2pPr>
            <a:lvl3pPr indent="-342900" lvl="2" marL="13716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■"/>
              <a:defRPr sz="1800">
                <a:latin typeface="Maven Pro"/>
                <a:ea typeface="Maven Pro"/>
                <a:cs typeface="Maven Pro"/>
                <a:sym typeface="Maven Pro"/>
              </a:defRPr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●"/>
              <a:defRPr sz="1800">
                <a:latin typeface="Maven Pro"/>
                <a:ea typeface="Maven Pro"/>
                <a:cs typeface="Maven Pro"/>
                <a:sym typeface="Maven Pro"/>
              </a:defRPr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○"/>
              <a:defRPr sz="1800">
                <a:latin typeface="Maven Pro"/>
                <a:ea typeface="Maven Pro"/>
                <a:cs typeface="Maven Pro"/>
                <a:sym typeface="Maven Pro"/>
              </a:defRPr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■"/>
              <a:defRPr sz="1800">
                <a:latin typeface="Maven Pro"/>
                <a:ea typeface="Maven Pro"/>
                <a:cs typeface="Maven Pro"/>
                <a:sym typeface="Maven Pro"/>
              </a:defRPr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●"/>
              <a:defRPr sz="1800">
                <a:latin typeface="Maven Pro"/>
                <a:ea typeface="Maven Pro"/>
                <a:cs typeface="Maven Pro"/>
                <a:sym typeface="Maven Pro"/>
              </a:defRPr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Font typeface="Maven Pro"/>
              <a:buChar char="○"/>
              <a:defRPr sz="1800">
                <a:latin typeface="Maven Pro"/>
                <a:ea typeface="Maven Pro"/>
                <a:cs typeface="Maven Pro"/>
                <a:sym typeface="Maven Pro"/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Font typeface="Maven Pro"/>
              <a:buChar char="■"/>
              <a:defRPr sz="1800"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109" name="Google Shape;109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buNone/>
              <a:defRPr sz="1300"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5536"/>
              </a:buClr>
              <a:buSzPts val="3300"/>
              <a:buFont typeface="Arial"/>
              <a:buNone/>
              <a:defRPr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" name="Google Shape;112;p28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5536"/>
              </a:buClr>
              <a:buSzPts val="2100"/>
              <a:buChar char="●"/>
              <a:defRPr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FF5536"/>
              </a:buClr>
              <a:buSzPts val="1800"/>
              <a:buChar char="○"/>
              <a:defRPr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FF5536"/>
              </a:buClr>
              <a:buSzPts val="1500"/>
              <a:buChar char="■"/>
              <a:defRPr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FF5536"/>
              </a:buClr>
              <a:buSzPts val="1400"/>
              <a:buChar char="●"/>
              <a:defRPr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FF5536"/>
              </a:buClr>
              <a:buSzPts val="1400"/>
              <a:buChar char="○"/>
              <a:defRPr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13" name="Google Shape;113;p2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14" name="Google Shape;114;p2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15" name="Google Shape;115;p2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FF553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>
  <p:cSld name="TITLE_AND_BODY_1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oogle Shape;117;p29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" name="Google Shape;118;p29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rgbClr val="FD62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9"/>
          <p:cNvSpPr txBox="1"/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b="1" sz="2000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/>
        </p:txBody>
      </p:sp>
      <p:sp>
        <p:nvSpPr>
          <p:cNvPr id="120" name="Google Shape;120;p29"/>
          <p:cNvSpPr txBox="1"/>
          <p:nvPr>
            <p:ph idx="1" type="body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◉"/>
              <a:defRPr sz="2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42900" lvl="3" marL="18288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cxnSp>
        <p:nvCxnSpPr>
          <p:cNvPr id="121" name="Google Shape;121;p29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4" name="Google Shape;54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hyperlink" Target="https://xgrowth.com.au/contact-us/" TargetMode="Externa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.png"/><Relationship Id="rId10" Type="http://schemas.openxmlformats.org/officeDocument/2006/relationships/slide" Target="/ppt/slides/slide12.xml"/><Relationship Id="rId13" Type="http://schemas.openxmlformats.org/officeDocument/2006/relationships/image" Target="../media/image1.png"/><Relationship Id="rId1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5.xml"/><Relationship Id="rId4" Type="http://schemas.openxmlformats.org/officeDocument/2006/relationships/slide" Target="/ppt/slides/slide6.xml"/><Relationship Id="rId9" Type="http://schemas.openxmlformats.org/officeDocument/2006/relationships/slide" Target="/ppt/slides/slide11.xml"/><Relationship Id="rId5" Type="http://schemas.openxmlformats.org/officeDocument/2006/relationships/slide" Target="/ppt/slides/slide7.xml"/><Relationship Id="rId6" Type="http://schemas.openxmlformats.org/officeDocument/2006/relationships/slide" Target="/ppt/slides/slide8.xml"/><Relationship Id="rId7" Type="http://schemas.openxmlformats.org/officeDocument/2006/relationships/slide" Target="/ppt/slides/slide9.xml"/><Relationship Id="rId8" Type="http://schemas.openxmlformats.org/officeDocument/2006/relationships/slide" Target="/ppt/slides/slide1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8" name="Google Shape;12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9"/>
          <p:cNvSpPr txBox="1"/>
          <p:nvPr>
            <p:ph idx="12" type="sldNum"/>
          </p:nvPr>
        </p:nvSpPr>
        <p:spPr>
          <a:xfrm>
            <a:off x="8595308" y="480479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0" name="Google Shape;260;p39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261" name="Google Shape;261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3" name="Google Shape;263;p39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Competitor Analysis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264" name="Google Shape;264;p39"/>
          <p:cNvSpPr txBox="1"/>
          <p:nvPr/>
        </p:nvSpPr>
        <p:spPr>
          <a:xfrm>
            <a:off x="909525" y="4737400"/>
            <a:ext cx="7899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information. Each cell in the table contains guidance on what needs to be filled.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You can add or remove any line items in the “Aspect” column 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5" name="Google Shape;265;p39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6" name="Google Shape;266;p39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aphicFrame>
        <p:nvGraphicFramePr>
          <p:cNvPr id="267" name="Google Shape;267;p39"/>
          <p:cNvGraphicFramePr/>
          <p:nvPr/>
        </p:nvGraphicFramePr>
        <p:xfrm>
          <a:off x="940075" y="733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{CEB41583-0E61-42AA-8824-963A83BDC56F}</a:tableStyleId>
              </a:tblPr>
              <a:tblGrid>
                <a:gridCol w="2354375"/>
                <a:gridCol w="2915100"/>
                <a:gridCol w="2568725"/>
              </a:tblGrid>
              <a:tr h="47737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Aspect</a:t>
                      </a:r>
                      <a:endParaRPr b="1" sz="13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b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00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Source of Insight</a:t>
                      </a:r>
                      <a:endParaRPr b="1" sz="13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00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Implication for Sales Team</a:t>
                      </a:r>
                      <a:endParaRPr b="1" sz="13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004B"/>
                    </a:solidFill>
                  </a:tcPr>
                </a:tc>
              </a:tr>
              <a:tr h="47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USPs of Competitors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Market Reports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Highlight our differentiators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Competitors' Strengths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Client Feedback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Prepare counterpoints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Competitors' Weaknesses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Competitive Analysis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Emphasise our strengths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Market Trends &amp; Shifts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Competitor Client Testimonials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Adapt sales strategy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Emerging Competitors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Market Analysis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Stay ahead with innovations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73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Collaborative Opportunities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Industry News &amp; Reports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90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Explore partnerships</a:t>
                      </a:r>
                      <a:endParaRPr sz="90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E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0"/>
          <p:cNvSpPr txBox="1"/>
          <p:nvPr>
            <p:ph idx="12" type="sldNum"/>
          </p:nvPr>
        </p:nvSpPr>
        <p:spPr>
          <a:xfrm>
            <a:off x="8624825" y="4890296"/>
            <a:ext cx="548700" cy="19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3" name="Google Shape;273;p40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274" name="Google Shape;274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" name="Google Shape;276;p40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Critical Action Items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277" name="Google Shape;277;p40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8" name="Google Shape;278;p40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pSp>
        <p:nvGrpSpPr>
          <p:cNvPr id="279" name="Google Shape;279;p40"/>
          <p:cNvGrpSpPr/>
          <p:nvPr/>
        </p:nvGrpSpPr>
        <p:grpSpPr>
          <a:xfrm>
            <a:off x="988922" y="574150"/>
            <a:ext cx="7483652" cy="4088726"/>
            <a:chOff x="396240" y="0"/>
            <a:chExt cx="11148000" cy="5846884"/>
          </a:xfrm>
        </p:grpSpPr>
        <p:sp>
          <p:nvSpPr>
            <p:cNvPr id="280" name="Google Shape;280;p40"/>
            <p:cNvSpPr txBox="1"/>
            <p:nvPr/>
          </p:nvSpPr>
          <p:spPr>
            <a:xfrm>
              <a:off x="396240" y="0"/>
              <a:ext cx="11148000" cy="83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30-60-90 Day Plan (High Level Action Items)</a:t>
              </a:r>
              <a:endParaRPr b="1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1150257" y="1298981"/>
              <a:ext cx="1368900" cy="1368900"/>
            </a:xfrm>
            <a:prstGeom prst="roundRect">
              <a:avLst>
                <a:gd fmla="val 5720" name="adj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1268334" y="1400154"/>
              <a:ext cx="1132800" cy="1166700"/>
            </a:xfrm>
            <a:prstGeom prst="frame">
              <a:avLst>
                <a:gd fmla="val 7567" name="adj1"/>
              </a:avLst>
            </a:prstGeom>
            <a:solidFill>
              <a:srgbClr val="2208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2958829" y="1298981"/>
              <a:ext cx="7778100" cy="1368900"/>
            </a:xfrm>
            <a:prstGeom prst="roundRect">
              <a:avLst>
                <a:gd fmla="val 6648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0"/>
            <p:cNvSpPr/>
            <p:nvPr/>
          </p:nvSpPr>
          <p:spPr>
            <a:xfrm rot="-5400000">
              <a:off x="2635629" y="1745596"/>
              <a:ext cx="549000" cy="355800"/>
            </a:xfrm>
            <a:prstGeom prst="triangle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3146058" y="1542483"/>
              <a:ext cx="5943600" cy="99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177800" lvl="0" marL="17145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Noto Sans Symbols"/>
                <a:buChar char="◼"/>
              </a:pPr>
              <a:r>
                <a:rPr lang="en" sz="1200"/>
                <a:t>Critical</a:t>
              </a:r>
              <a:r>
                <a:rPr lang="en" sz="1200"/>
                <a:t> action item 1</a:t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1150257" y="2820793"/>
              <a:ext cx="1368900" cy="1368900"/>
            </a:xfrm>
            <a:prstGeom prst="roundRect">
              <a:avLst>
                <a:gd fmla="val 5720" name="adj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1268334" y="2921966"/>
              <a:ext cx="1132800" cy="1166700"/>
            </a:xfrm>
            <a:prstGeom prst="frame">
              <a:avLst>
                <a:gd fmla="val 7567" name="adj1"/>
              </a:avLst>
            </a:prstGeom>
            <a:solidFill>
              <a:srgbClr val="2208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2958829" y="2820793"/>
              <a:ext cx="7778100" cy="1368900"/>
            </a:xfrm>
            <a:prstGeom prst="roundRect">
              <a:avLst>
                <a:gd fmla="val 6648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0"/>
            <p:cNvSpPr/>
            <p:nvPr/>
          </p:nvSpPr>
          <p:spPr>
            <a:xfrm rot="-5400000">
              <a:off x="2635629" y="3267408"/>
              <a:ext cx="549000" cy="355800"/>
            </a:xfrm>
            <a:prstGeom prst="triangle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3205046" y="3047583"/>
              <a:ext cx="69549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1150257" y="4420993"/>
              <a:ext cx="1368900" cy="1368900"/>
            </a:xfrm>
            <a:prstGeom prst="roundRect">
              <a:avLst>
                <a:gd fmla="val 5720" name="adj"/>
              </a:avLst>
            </a:prstGeom>
            <a:solidFill>
              <a:srgbClr val="F2F2F2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1268334" y="4522166"/>
              <a:ext cx="1132800" cy="1166700"/>
            </a:xfrm>
            <a:prstGeom prst="frame">
              <a:avLst>
                <a:gd fmla="val 7567" name="adj1"/>
              </a:avLst>
            </a:prstGeom>
            <a:solidFill>
              <a:srgbClr val="2208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2958829" y="4477984"/>
              <a:ext cx="7778100" cy="1368900"/>
            </a:xfrm>
            <a:prstGeom prst="roundRect">
              <a:avLst>
                <a:gd fmla="val 6648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0"/>
            <p:cNvSpPr/>
            <p:nvPr/>
          </p:nvSpPr>
          <p:spPr>
            <a:xfrm rot="-5400000">
              <a:off x="2635629" y="4867608"/>
              <a:ext cx="549000" cy="355800"/>
            </a:xfrm>
            <a:prstGeom prst="triangle">
              <a:avLst>
                <a:gd fmla="val 50000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3146059" y="4611397"/>
              <a:ext cx="66885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177800" lvl="0" marL="171450" marR="0" rtl="0" algn="l"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Noto Sans Symbols"/>
                <a:buChar char="◼"/>
              </a:pPr>
              <a:r>
                <a:rPr lang="en" sz="1200"/>
                <a:t>Critical</a:t>
              </a:r>
              <a:r>
                <a:rPr lang="en" sz="1200"/>
                <a:t> action item the next 30 days</a:t>
              </a:r>
              <a:endPara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6" name="Google Shape;296;p40"/>
            <p:cNvGrpSpPr/>
            <p:nvPr/>
          </p:nvGrpSpPr>
          <p:grpSpPr>
            <a:xfrm>
              <a:off x="1207007" y="1337162"/>
              <a:ext cx="912610" cy="994200"/>
              <a:chOff x="1207007" y="1586544"/>
              <a:chExt cx="912610" cy="994200"/>
            </a:xfrm>
          </p:grpSpPr>
          <p:sp>
            <p:nvSpPr>
              <p:cNvPr id="297" name="Google Shape;297;p40"/>
              <p:cNvSpPr/>
              <p:nvPr/>
            </p:nvSpPr>
            <p:spPr>
              <a:xfrm>
                <a:off x="1207007" y="1586544"/>
                <a:ext cx="912600" cy="994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40"/>
              <p:cNvSpPr/>
              <p:nvPr/>
            </p:nvSpPr>
            <p:spPr>
              <a:xfrm>
                <a:off x="1364217" y="1821331"/>
                <a:ext cx="755400" cy="708000"/>
              </a:xfrm>
              <a:prstGeom prst="rect">
                <a:avLst/>
              </a:prstGeom>
              <a:solidFill>
                <a:srgbClr val="FD625E"/>
              </a:soli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>
                    <a:solidFill>
                      <a:srgbClr val="FFFFFF"/>
                    </a:solidFill>
                    <a:latin typeface="Inter"/>
                    <a:ea typeface="Inter"/>
                    <a:cs typeface="Inter"/>
                    <a:sym typeface="Inter"/>
                  </a:rPr>
                  <a:t>30 </a:t>
                </a:r>
                <a:endParaRPr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299" name="Google Shape;299;p40"/>
            <p:cNvGrpSpPr/>
            <p:nvPr/>
          </p:nvGrpSpPr>
          <p:grpSpPr>
            <a:xfrm>
              <a:off x="1229867" y="2897678"/>
              <a:ext cx="912600" cy="994200"/>
              <a:chOff x="1207007" y="1586544"/>
              <a:chExt cx="912600" cy="994200"/>
            </a:xfrm>
          </p:grpSpPr>
          <p:sp>
            <p:nvSpPr>
              <p:cNvPr id="300" name="Google Shape;300;p40"/>
              <p:cNvSpPr/>
              <p:nvPr/>
            </p:nvSpPr>
            <p:spPr>
              <a:xfrm>
                <a:off x="1207007" y="1586544"/>
                <a:ext cx="912600" cy="994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40"/>
              <p:cNvSpPr/>
              <p:nvPr/>
            </p:nvSpPr>
            <p:spPr>
              <a:xfrm>
                <a:off x="1341351" y="1828785"/>
                <a:ext cx="755400" cy="708000"/>
              </a:xfrm>
              <a:prstGeom prst="rect">
                <a:avLst/>
              </a:prstGeom>
              <a:solidFill>
                <a:srgbClr val="FD625E"/>
              </a:soli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>
                    <a:solidFill>
                      <a:srgbClr val="FFFFFF"/>
                    </a:solidFill>
                    <a:latin typeface="Inter"/>
                    <a:ea typeface="Inter"/>
                    <a:cs typeface="Inter"/>
                    <a:sym typeface="Inter"/>
                  </a:rPr>
                  <a:t>60</a:t>
                </a:r>
                <a:endParaRPr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302" name="Google Shape;302;p40"/>
            <p:cNvGrpSpPr/>
            <p:nvPr/>
          </p:nvGrpSpPr>
          <p:grpSpPr>
            <a:xfrm>
              <a:off x="1229867" y="4490258"/>
              <a:ext cx="912600" cy="994200"/>
              <a:chOff x="1207007" y="1586544"/>
              <a:chExt cx="912600" cy="994200"/>
            </a:xfrm>
          </p:grpSpPr>
          <p:sp>
            <p:nvSpPr>
              <p:cNvPr id="303" name="Google Shape;303;p40"/>
              <p:cNvSpPr/>
              <p:nvPr/>
            </p:nvSpPr>
            <p:spPr>
              <a:xfrm>
                <a:off x="1207007" y="1586544"/>
                <a:ext cx="912600" cy="994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40"/>
              <p:cNvSpPr/>
              <p:nvPr/>
            </p:nvSpPr>
            <p:spPr>
              <a:xfrm>
                <a:off x="1341351" y="1769065"/>
                <a:ext cx="755400" cy="708000"/>
              </a:xfrm>
              <a:prstGeom prst="rect">
                <a:avLst/>
              </a:prstGeom>
              <a:solidFill>
                <a:srgbClr val="FD625E"/>
              </a:soli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>
                    <a:solidFill>
                      <a:srgbClr val="FFFFFF"/>
                    </a:solidFill>
                    <a:latin typeface="Inter"/>
                    <a:ea typeface="Inter"/>
                    <a:cs typeface="Inter"/>
                    <a:sym typeface="Inter"/>
                  </a:rPr>
                  <a:t>90</a:t>
                </a:r>
                <a:endParaRPr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</p:grpSp>
      <p:sp>
        <p:nvSpPr>
          <p:cNvPr id="305" name="Google Shape;305;p40"/>
          <p:cNvSpPr/>
          <p:nvPr/>
        </p:nvSpPr>
        <p:spPr>
          <a:xfrm>
            <a:off x="2831524" y="2649483"/>
            <a:ext cx="3990000" cy="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80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◼"/>
            </a:pPr>
            <a:r>
              <a:rPr lang="en" sz="1200"/>
              <a:t>Critical </a:t>
            </a:r>
            <a:r>
              <a:rPr lang="en" sz="1200"/>
              <a:t>Item in the next 30 days </a:t>
            </a:r>
            <a:endParaRPr sz="1200"/>
          </a:p>
          <a:p>
            <a:pPr indent="-177800" lvl="0" marL="171450" marR="0" rtl="0" algn="l">
              <a:spcBef>
                <a:spcPts val="0"/>
              </a:spcBef>
              <a:spcAft>
                <a:spcPts val="0"/>
              </a:spcAft>
              <a:buSzPts val="1200"/>
              <a:buChar char="◼"/>
            </a:pPr>
            <a:r>
              <a:rPr lang="en" sz="1200"/>
              <a:t>Event planning</a:t>
            </a:r>
            <a:endParaRPr sz="1200"/>
          </a:p>
          <a:p>
            <a:pPr indent="-177800" lvl="0" marL="171450" marR="0" rtl="0" algn="l">
              <a:spcBef>
                <a:spcPts val="0"/>
              </a:spcBef>
              <a:spcAft>
                <a:spcPts val="0"/>
              </a:spcAft>
              <a:buSzPts val="1200"/>
              <a:buChar char="◼"/>
            </a:pPr>
            <a:r>
              <a:rPr lang="en" sz="1200"/>
              <a:t>ABM direct mail</a:t>
            </a:r>
            <a:endParaRPr sz="1200"/>
          </a:p>
        </p:txBody>
      </p:sp>
      <p:sp>
        <p:nvSpPr>
          <p:cNvPr id="306" name="Google Shape;306;p40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1" name="Google Shape;311;p41"/>
          <p:cNvGraphicFramePr/>
          <p:nvPr/>
        </p:nvGraphicFramePr>
        <p:xfrm>
          <a:off x="872600" y="574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{512EB254-3E74-43EF-8986-27FF15189DE6}</a:tableStyleId>
              </a:tblPr>
              <a:tblGrid>
                <a:gridCol w="2588325"/>
                <a:gridCol w="521200"/>
                <a:gridCol w="521200"/>
                <a:gridCol w="521200"/>
                <a:gridCol w="521200"/>
                <a:gridCol w="521200"/>
                <a:gridCol w="521200"/>
                <a:gridCol w="521200"/>
                <a:gridCol w="521200"/>
                <a:gridCol w="521200"/>
                <a:gridCol w="521200"/>
              </a:tblGrid>
              <a:tr h="327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Months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W1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W2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W3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W4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W5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W6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W7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W8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W9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W10</a:t>
                      </a:r>
                      <a:endParaRPr b="1" sz="9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50">
                          <a:latin typeface="Inter"/>
                          <a:ea typeface="Inter"/>
                          <a:cs typeface="Inter"/>
                          <a:sym typeface="Inter"/>
                        </a:rPr>
                        <a:t>Milestones</a:t>
                      </a:r>
                      <a:endParaRPr b="1"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Introductory meeting with sales team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Identification</a:t>
                      </a:r>
                      <a:r>
                        <a:rPr lang="en" sz="90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 of resources including sales-champion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Develop ICP, Account List, </a:t>
                      </a: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Value Proposition</a:t>
                      </a: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 &amp; Campaign Theme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Research for content creation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Refurbish existing Blog as per ABM campaign theme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Develop new e-book on best way to use a CRM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Landing Page Design for e-book download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Landing page &amp; e-book go-live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LinkedIn ads targeting buyer personas in ICP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Sales Asset Development (cold emails, calling scripts)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</a:tr>
              <a:tr h="327650"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SDR Outreach</a:t>
                      </a:r>
                      <a:endParaRPr sz="9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/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9144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0" marB="0" marR="0" marL="0">
                    <a:solidFill>
                      <a:srgbClr val="FD7A7A"/>
                    </a:solidFill>
                  </a:tcPr>
                </a:tc>
              </a:tr>
            </a:tbl>
          </a:graphicData>
        </a:graphic>
      </p:graphicFrame>
      <p:sp>
        <p:nvSpPr>
          <p:cNvPr id="312" name="Google Shape;312;p41"/>
          <p:cNvSpPr txBox="1"/>
          <p:nvPr>
            <p:ph idx="12" type="sldNum"/>
          </p:nvPr>
        </p:nvSpPr>
        <p:spPr>
          <a:xfrm>
            <a:off x="8790000" y="4843350"/>
            <a:ext cx="354000" cy="29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3" name="Google Shape;313;p41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314" name="Google Shape;314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6" name="Google Shape;316;p41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ABM Campaign Project Plan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317" name="Google Shape;317;p41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18" name="Google Shape;318;p41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319" name="Google Shape;319;p41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/>
          <p:nvPr/>
        </p:nvSpPr>
        <p:spPr>
          <a:xfrm>
            <a:off x="615325" y="0"/>
            <a:ext cx="8528700" cy="5143500"/>
          </a:xfrm>
          <a:prstGeom prst="rect">
            <a:avLst/>
          </a:prstGeom>
          <a:solidFill>
            <a:srgbClr val="22085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1"/>
          <p:cNvSpPr txBox="1"/>
          <p:nvPr/>
        </p:nvSpPr>
        <p:spPr>
          <a:xfrm>
            <a:off x="915650" y="292500"/>
            <a:ext cx="5934600" cy="533700"/>
          </a:xfrm>
          <a:prstGeom prst="rect">
            <a:avLst/>
          </a:prstGeom>
          <a:solidFill>
            <a:srgbClr val="220852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How to best use this template…</a:t>
            </a:r>
            <a:endParaRPr sz="3000">
              <a:solidFill>
                <a:schemeClr val="lt1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pic>
        <p:nvPicPr>
          <p:cNvPr id="135" name="Google Shape;13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6" y="0"/>
            <a:ext cx="60679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7200" y="255400"/>
            <a:ext cx="249425" cy="25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1"/>
          <p:cNvSpPr txBox="1"/>
          <p:nvPr>
            <p:ph idx="12" type="sldNum"/>
          </p:nvPr>
        </p:nvSpPr>
        <p:spPr>
          <a:xfrm>
            <a:off x="8595308" y="480479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676A8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8" name="Google Shape;138;p31"/>
          <p:cNvSpPr txBox="1"/>
          <p:nvPr/>
        </p:nvSpPr>
        <p:spPr>
          <a:xfrm>
            <a:off x="915650" y="955525"/>
            <a:ext cx="7779300" cy="3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lt1"/>
              </a:solidFill>
              <a:latin typeface="Maven Pro Medium"/>
              <a:ea typeface="Maven Pro Medium"/>
              <a:cs typeface="Maven Pro Medium"/>
              <a:sym typeface="Maven Pro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Hello There! Thanks for downloading this Account Planning and Management Template. Here are a few items to take note of before diving in!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ven Pro Medium"/>
              <a:buChar char="●"/>
            </a:pPr>
            <a:r>
              <a:rPr b="1" lang="en" sz="1000">
                <a:solidFill>
                  <a:srgbClr val="FD7A7A"/>
                </a:solidFill>
                <a:latin typeface="Inter"/>
                <a:ea typeface="Inter"/>
                <a:cs typeface="Inter"/>
                <a:sym typeface="Inter"/>
              </a:rPr>
              <a:t>To access the editable version of this template, please "make its copy"</a:t>
            </a:r>
            <a:r>
              <a:rPr lang="en" sz="1000">
                <a:solidFill>
                  <a:srgbClr val="FD7A7A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using the "File" menu on your top left. You can also download it as a PowerPoint.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Char char="●"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Ensure that you have read the article on our website through which you downloaded this template. The article provides additional commentary on each of the slides.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Char char="●"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In specific slides, we have presented some dummy data. In some slides we have given guidance on what data should be filled in each cell.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Char char="●"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Please read the example we shared the article on our website to understand more on how you can use this template.</a:t>
            </a: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Char char="●"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Remember, while we have kept this template exhaustive based on industry best practices and our experience as a specialised B2B ABM agency, don’t hesitate to change this template as per your needs and make it your own.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Have feedback for us? - Send it to hello@xgrowth.com.au</a:t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rPr>
              <a:t>Want more details or a discovery session on how we can help you ace your ABM journey? - </a:t>
            </a:r>
            <a:r>
              <a:rPr lang="en" sz="1000" u="sng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Contact us here </a:t>
            </a:r>
            <a:endParaRPr sz="1000" u="sng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39" name="Google Shape;139;p31"/>
          <p:cNvSpPr txBox="1"/>
          <p:nvPr/>
        </p:nvSpPr>
        <p:spPr>
          <a:xfrm>
            <a:off x="7061425" y="0"/>
            <a:ext cx="2082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E4EBF3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solidFill>
                <a:srgbClr val="E4EBF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0" name="Google Shape;140;p31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2"/>
          <p:cNvSpPr/>
          <p:nvPr/>
        </p:nvSpPr>
        <p:spPr>
          <a:xfrm>
            <a:off x="615325" y="0"/>
            <a:ext cx="4555800" cy="5143500"/>
          </a:xfrm>
          <a:prstGeom prst="rect">
            <a:avLst/>
          </a:prstGeom>
          <a:solidFill>
            <a:srgbClr val="F9FA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32"/>
          <p:cNvSpPr txBox="1"/>
          <p:nvPr/>
        </p:nvSpPr>
        <p:spPr>
          <a:xfrm>
            <a:off x="923275" y="255400"/>
            <a:ext cx="4248000" cy="9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26004B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What’s in this template…</a:t>
            </a:r>
            <a:endParaRPr sz="3000">
              <a:solidFill>
                <a:srgbClr val="26004B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147" name="Google Shape;147;p32"/>
          <p:cNvSpPr txBox="1"/>
          <p:nvPr/>
        </p:nvSpPr>
        <p:spPr>
          <a:xfrm>
            <a:off x="5375775" y="1019400"/>
            <a:ext cx="3502800" cy="32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howjump?jump=nextslide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Executive Summary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Prospective Account’s Business Overview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Prospective Account’s Top Initiatives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Mapping Initiatives to Solutions 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Organisation Chart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Buying Centres Identification</a:t>
            </a:r>
            <a:endParaRPr/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Competitor Analysis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Critical Action Items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111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D625E"/>
              </a:buClr>
              <a:buSzPts val="1300"/>
              <a:buFont typeface="Inter Medium"/>
              <a:buChar char="◉"/>
            </a:pPr>
            <a:r>
              <a:rPr lang="en" sz="1300" u="sng">
                <a:solidFill>
                  <a:srgbClr val="FD625E"/>
                </a:solidFill>
                <a:latin typeface="Inter Medium"/>
                <a:ea typeface="Inter Medium"/>
                <a:cs typeface="Inter Medium"/>
                <a:sym typeface="Inter Medium"/>
                <a:hlinkClick action="ppaction://hlinksldjump"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ABM Campaign Project Plan</a:t>
            </a:r>
            <a:endParaRPr sz="1300">
              <a:solidFill>
                <a:srgbClr val="FD625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26004B"/>
              </a:solidFill>
              <a:latin typeface="Maven Pro Medium"/>
              <a:ea typeface="Maven Pro Medium"/>
              <a:cs typeface="Maven Pro Medium"/>
              <a:sym typeface="Maven Pro Medium"/>
            </a:endParaRPr>
          </a:p>
        </p:txBody>
      </p:sp>
      <p:pic>
        <p:nvPicPr>
          <p:cNvPr id="148" name="Google Shape;148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31400" y="646400"/>
            <a:ext cx="4047126" cy="401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526" y="0"/>
            <a:ext cx="60679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3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87200" y="255400"/>
            <a:ext cx="249425" cy="25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2"/>
          <p:cNvSpPr txBox="1"/>
          <p:nvPr>
            <p:ph idx="12" type="sldNum"/>
          </p:nvPr>
        </p:nvSpPr>
        <p:spPr>
          <a:xfrm>
            <a:off x="8595308" y="480479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rgbClr val="676A80"/>
              </a:solidFill>
              <a:latin typeface="Maven Pro Medium"/>
              <a:ea typeface="Maven Pro Medium"/>
              <a:cs typeface="Maven Pro Medium"/>
              <a:sym typeface="Maven Pro Medium"/>
            </a:endParaRPr>
          </a:p>
        </p:txBody>
      </p:sp>
      <p:sp>
        <p:nvSpPr>
          <p:cNvPr id="152" name="Google Shape;152;p32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3" name="Google Shape;153;p32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" name="Google Shape;158;p33"/>
          <p:cNvGraphicFramePr/>
          <p:nvPr/>
        </p:nvGraphicFramePr>
        <p:xfrm>
          <a:off x="792025" y="682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{512EB254-3E74-43EF-8986-27FF15189DE6}</a:tableStyleId>
              </a:tblPr>
              <a:tblGrid>
                <a:gridCol w="1027375"/>
                <a:gridCol w="855300"/>
                <a:gridCol w="993800"/>
                <a:gridCol w="1288275"/>
                <a:gridCol w="1288275"/>
                <a:gridCol w="1082700"/>
                <a:gridCol w="1493875"/>
              </a:tblGrid>
              <a:tr h="80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Account Name: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ABC Pte.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Employees:</a:t>
                      </a: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~5000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Latest Revenue :</a:t>
                      </a: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$35mil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Headquarters :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Singapore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Locations: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India, ANZ 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Industry:</a:t>
                      </a: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Financial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Services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Key Competitors:</a:t>
                      </a:r>
                      <a:endParaRPr b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ZYS Bank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RET Pte.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Tech. SaaS Budget </a:t>
                      </a: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$200K</a:t>
                      </a: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endParaRPr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solidFill>
                      <a:srgbClr val="220852"/>
                    </a:solidFill>
                  </a:tcPr>
                </a:tc>
              </a:tr>
              <a:tr h="8054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Key Employees Relevant: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CMO, Marketing Director etc.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These would people lie in one your buyer personas)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Past Opportunities: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Summary of any past communications with the target account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 hMerge="1"/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Top Industry Trends impacting your target account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Trend 1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Trend 2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Trend 3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</a:tr>
              <a:tr h="5323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Incumbent </a:t>
                      </a: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Competing Vendors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  <a:tc hMerge="1"/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Technology landscape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Other tech. applications in the company 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 hMerge="1"/>
                <a:tc hMerge="1"/>
              </a:tr>
              <a:tr h="49567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Strategic Objective/ Pain Point 1 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From Annual Report, Social or AE 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Alignment with strategic objective 1 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How does your solution help ABC Pte. achieve strategic objective 1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49567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Strategic Objective/Pain Point 2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From Annual Report, Social or AE 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Alignment with strategic objective 2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How does your solution help ABC Pte. achieve strategic objective 2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495675"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Strategic Objective/ Pain Point 3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From Annual Report, Social or AE 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Alignment with strategic objective 3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How does your solution help ABC Pte. achieve strategic objective 3</a:t>
                      </a:r>
                      <a:endParaRPr i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495675">
                <a:tc gridSpan="7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Last Status </a:t>
                      </a: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Last activity in the account. Example - CMO was sent a direct mail package as a part of the ABM campaign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Next Step</a:t>
                      </a:r>
                      <a:r>
                        <a:rPr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- </a:t>
                      </a:r>
                      <a:r>
                        <a:rPr i="1" lang="en" sz="9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Next action item. Example - SDR to call the CMO and follow up for a meeting</a:t>
                      </a:r>
                      <a:endParaRPr i="1" sz="9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D625E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</a:tbl>
          </a:graphicData>
        </a:graphic>
      </p:graphicFrame>
      <p:sp>
        <p:nvSpPr>
          <p:cNvPr id="159" name="Google Shape;159;p33"/>
          <p:cNvSpPr txBox="1"/>
          <p:nvPr>
            <p:ph idx="12" type="sldNum"/>
          </p:nvPr>
        </p:nvSpPr>
        <p:spPr>
          <a:xfrm>
            <a:off x="8595308" y="482024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0" name="Google Shape;160;p33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161" name="Google Shape;161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Google Shape;162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3" name="Google Shape;163;p33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Executive Summary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164" name="Google Shape;164;p33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5" name="Google Shape;165;p33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6" name="Google Shape;166;p33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Prospective Account’s Business Overview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172" name="Google Shape;172;p34"/>
          <p:cNvSpPr txBox="1"/>
          <p:nvPr>
            <p:ph idx="12" type="sldNum"/>
          </p:nvPr>
        </p:nvSpPr>
        <p:spPr>
          <a:xfrm>
            <a:off x="8595308" y="480479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3" name="Google Shape;173;p34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174" name="Google Shape;174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6" name="Google Shape;176;p34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7" name="Google Shape;177;p34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</a:t>
            </a: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Management</a:t>
            </a: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aphicFrame>
        <p:nvGraphicFramePr>
          <p:cNvPr id="178" name="Google Shape;178;p34"/>
          <p:cNvGraphicFramePr/>
          <p:nvPr/>
        </p:nvGraphicFramePr>
        <p:xfrm>
          <a:off x="952500" y="1126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{512EB254-3E74-43EF-8986-27FF15189DE6}</a:tableStyleId>
              </a:tblPr>
              <a:tblGrid>
                <a:gridCol w="1787150"/>
                <a:gridCol w="5735125"/>
              </a:tblGrid>
              <a:tr h="541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Key Components</a:t>
                      </a:r>
                      <a:endParaRPr b="1" sz="12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00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Information to be Captured</a:t>
                      </a:r>
                      <a:endParaRPr b="1" sz="12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004B"/>
                    </a:solidFill>
                  </a:tcPr>
                </a:tc>
              </a:tr>
              <a:tr h="541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Company Overview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 History - Growth Trajectory - Significant Milestones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541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Market Position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 Geographic Presence (Strengths &amp; Expansion Opportunities) - Primary Offerings &amp; Competitors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41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Company Size &amp; Health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 Number of Employees (Scale) - Recent Revenue &amp; Stock Prices (Financial Health)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41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Relationship Snapshot (For Existing Accounts)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 Journey Highlights - Successes &amp; Improvement Areas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541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900">
                          <a:latin typeface="Inter"/>
                          <a:ea typeface="Inter"/>
                          <a:cs typeface="Inter"/>
                          <a:sym typeface="Inter"/>
                        </a:rPr>
                        <a:t>Potential Growth</a:t>
                      </a:r>
                      <a:endParaRPr b="1" sz="9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 Potential Revenue Estimations - Sales Team Targets &amp; Expectations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79" name="Google Shape;179;p34"/>
          <p:cNvSpPr txBox="1"/>
          <p:nvPr/>
        </p:nvSpPr>
        <p:spPr>
          <a:xfrm>
            <a:off x="909525" y="4585000"/>
            <a:ext cx="78993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information. Each cell in the table contains guidance on what needs to be filled. You can add or remove any line items in the “Key Components” column 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"/>
          <p:cNvSpPr txBox="1"/>
          <p:nvPr>
            <p:ph idx="12" type="sldNum"/>
          </p:nvPr>
        </p:nvSpPr>
        <p:spPr>
          <a:xfrm>
            <a:off x="8624833" y="482024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85" name="Google Shape;185;p35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186" name="Google Shape;186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8" name="Google Shape;188;p35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Prospective Account’s Top Initiatives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189" name="Google Shape;189;p35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0" name="Google Shape;190;p35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91" name="Google Shape;191;p35"/>
          <p:cNvSpPr/>
          <p:nvPr/>
        </p:nvSpPr>
        <p:spPr>
          <a:xfrm>
            <a:off x="1084000" y="2263618"/>
            <a:ext cx="5493300" cy="687000"/>
          </a:xfrm>
          <a:prstGeom prst="rect">
            <a:avLst/>
          </a:prstGeom>
          <a:solidFill>
            <a:srgbClr val="220852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-15875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•"/>
            </a:pPr>
            <a:r>
              <a:rPr b="1"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Focus Initiative/Challenge 2</a:t>
            </a:r>
            <a:endParaRPr b="1"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2" name="Google Shape;192;p35"/>
          <p:cNvSpPr/>
          <p:nvPr/>
        </p:nvSpPr>
        <p:spPr>
          <a:xfrm>
            <a:off x="1084000" y="3072947"/>
            <a:ext cx="5493300" cy="687000"/>
          </a:xfrm>
          <a:prstGeom prst="rect">
            <a:avLst/>
          </a:prstGeom>
          <a:solidFill>
            <a:srgbClr val="220852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-15875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•"/>
            </a:pPr>
            <a:r>
              <a:rPr b="1"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Focus Initiative/Challenge 3</a:t>
            </a:r>
            <a:endParaRPr b="1"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3" name="Google Shape;193;p35"/>
          <p:cNvSpPr txBox="1"/>
          <p:nvPr/>
        </p:nvSpPr>
        <p:spPr>
          <a:xfrm>
            <a:off x="1084000" y="1454305"/>
            <a:ext cx="5493300" cy="687000"/>
          </a:xfrm>
          <a:prstGeom prst="rect">
            <a:avLst/>
          </a:prstGeom>
          <a:solidFill>
            <a:srgbClr val="220852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-158750" lvl="0" marL="1397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•"/>
            </a:pPr>
            <a:r>
              <a:rPr b="1"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Focus Initiative/Challenge 1</a:t>
            </a:r>
            <a:endParaRPr b="1"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4" name="Google Shape;194;p35"/>
          <p:cNvSpPr/>
          <p:nvPr/>
        </p:nvSpPr>
        <p:spPr>
          <a:xfrm>
            <a:off x="7236550" y="1454150"/>
            <a:ext cx="1241100" cy="687000"/>
          </a:xfrm>
          <a:prstGeom prst="rect">
            <a:avLst/>
          </a:prstGeom>
          <a:solidFill>
            <a:srgbClr val="E5ECF4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5" name="Google Shape;195;p35"/>
          <p:cNvSpPr/>
          <p:nvPr/>
        </p:nvSpPr>
        <p:spPr>
          <a:xfrm>
            <a:off x="7236550" y="2249600"/>
            <a:ext cx="1241100" cy="687000"/>
          </a:xfrm>
          <a:prstGeom prst="rect">
            <a:avLst/>
          </a:prstGeom>
          <a:solidFill>
            <a:srgbClr val="E5ECF4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6" name="Google Shape;196;p35"/>
          <p:cNvSpPr/>
          <p:nvPr/>
        </p:nvSpPr>
        <p:spPr>
          <a:xfrm>
            <a:off x="7236550" y="3072950"/>
            <a:ext cx="1241100" cy="687000"/>
          </a:xfrm>
          <a:prstGeom prst="rect">
            <a:avLst/>
          </a:prstGeom>
          <a:solidFill>
            <a:srgbClr val="E5ECF4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7" name="Google Shape;197;p35"/>
          <p:cNvSpPr/>
          <p:nvPr/>
        </p:nvSpPr>
        <p:spPr>
          <a:xfrm>
            <a:off x="1084001" y="3882277"/>
            <a:ext cx="5493300" cy="687000"/>
          </a:xfrm>
          <a:prstGeom prst="rect">
            <a:avLst/>
          </a:prstGeom>
          <a:solidFill>
            <a:srgbClr val="220852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-158750" lvl="0" marL="139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•"/>
            </a:pPr>
            <a:r>
              <a:rPr b="1" lang="en" sz="11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Focus Initiative/Challenge 4</a:t>
            </a:r>
            <a:endParaRPr b="1" sz="11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8" name="Google Shape;198;p35"/>
          <p:cNvSpPr/>
          <p:nvPr/>
        </p:nvSpPr>
        <p:spPr>
          <a:xfrm>
            <a:off x="7236550" y="3882275"/>
            <a:ext cx="1241100" cy="687000"/>
          </a:xfrm>
          <a:prstGeom prst="rect">
            <a:avLst/>
          </a:prstGeom>
          <a:solidFill>
            <a:srgbClr val="E5ECF4"/>
          </a:solidFill>
          <a:ln>
            <a:noFill/>
          </a:ln>
        </p:spPr>
        <p:txBody>
          <a:bodyPr anchorCtr="0" anchor="ctr" bIns="0" lIns="13715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9" name="Google Shape;199;p35"/>
          <p:cNvSpPr/>
          <p:nvPr/>
        </p:nvSpPr>
        <p:spPr>
          <a:xfrm>
            <a:off x="1084000" y="852900"/>
            <a:ext cx="5493300" cy="393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Inter"/>
                <a:ea typeface="Inter"/>
                <a:cs typeface="Inter"/>
                <a:sym typeface="Inter"/>
              </a:rPr>
              <a:t>Key Initiatives/Business Challenges</a:t>
            </a:r>
            <a:endParaRPr b="1" sz="1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0" name="Google Shape;200;p35"/>
          <p:cNvSpPr/>
          <p:nvPr/>
        </p:nvSpPr>
        <p:spPr>
          <a:xfrm>
            <a:off x="7096175" y="852900"/>
            <a:ext cx="1381500" cy="3936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Inter"/>
                <a:ea typeface="Inter"/>
                <a:cs typeface="Inter"/>
                <a:sym typeface="Inter"/>
              </a:rPr>
              <a:t>Allocated Budget</a:t>
            </a:r>
            <a:endParaRPr b="1" sz="1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1" name="Google Shape;201;p35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/>
          <p:nvPr>
            <p:ph idx="12" type="sldNum"/>
          </p:nvPr>
        </p:nvSpPr>
        <p:spPr>
          <a:xfrm>
            <a:off x="8595308" y="4820242"/>
            <a:ext cx="548700" cy="33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7" name="Google Shape;207;p36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Mapping Initiatives to Solutions 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grpSp>
        <p:nvGrpSpPr>
          <p:cNvPr id="208" name="Google Shape;208;p36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209" name="Google Shape;209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0" name="Google Shape;210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" name="Google Shape;211;p36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2" name="Google Shape;212;p36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graphicFrame>
        <p:nvGraphicFramePr>
          <p:cNvPr id="213" name="Google Shape;213;p36"/>
          <p:cNvGraphicFramePr/>
          <p:nvPr/>
        </p:nvGraphicFramePr>
        <p:xfrm>
          <a:off x="873789" y="95886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{D4D8F004-C1C1-4886-8FB7-5CA14F20D7F7}</a:tableStyleId>
              </a:tblPr>
              <a:tblGrid>
                <a:gridCol w="2560900"/>
                <a:gridCol w="2525175"/>
                <a:gridCol w="2553550"/>
              </a:tblGrid>
              <a:tr h="987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Business Challenges</a:t>
                      </a:r>
                      <a:endParaRPr b="1" sz="12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Changes in the Industry Impacting the Prospective Account’s Business </a:t>
                      </a:r>
                      <a:endParaRPr b="1" sz="12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How can your product or service solve the account’s business challenges?</a:t>
                      </a:r>
                      <a:endParaRPr b="1" sz="1200" cap="none" strike="noStrike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</a:tr>
              <a:tr h="444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Focus Initiative/Challenge 1</a:t>
                      </a:r>
                      <a:endParaRPr sz="100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Industry Trend </a:t>
                      </a:r>
                      <a:r>
                        <a:rPr lang="en" sz="10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influencing</a:t>
                      </a:r>
                      <a:r>
                        <a:rPr lang="en" sz="10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 the initiative </a:t>
                      </a:r>
                      <a:endParaRPr sz="10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000"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Solution 1 that your company has to offer and how it addresses the account’s business challenges</a:t>
                      </a:r>
                      <a:endParaRPr sz="1000"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44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3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43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44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i="0" sz="1200" u="none" cap="none" strike="noStrike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45725" marB="45725" marR="91450" marL="91450">
                    <a:lnL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4" name="Google Shape;214;p36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7"/>
          <p:cNvSpPr txBox="1"/>
          <p:nvPr>
            <p:ph idx="12" type="sldNum"/>
          </p:nvPr>
        </p:nvSpPr>
        <p:spPr>
          <a:xfrm>
            <a:off x="8653201" y="4835699"/>
            <a:ext cx="490800" cy="30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0" name="Google Shape;220;p37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Organisation Chart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grpSp>
        <p:nvGrpSpPr>
          <p:cNvPr id="221" name="Google Shape;221;p37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222" name="Google Shape;222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p37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5" name="Google Shape;225;p37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26" name="Google Shape;226;p37"/>
          <p:cNvSpPr/>
          <p:nvPr/>
        </p:nvSpPr>
        <p:spPr>
          <a:xfrm>
            <a:off x="3802943" y="917450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FD7A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CEO</a:t>
            </a:r>
            <a:endParaRPr b="1" sz="18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7" name="Google Shape;227;p37"/>
          <p:cNvSpPr/>
          <p:nvPr/>
        </p:nvSpPr>
        <p:spPr>
          <a:xfrm>
            <a:off x="5573240" y="1817151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FD7A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COO</a:t>
            </a:r>
            <a:endParaRPr b="1" sz="16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8" name="Google Shape;228;p37"/>
          <p:cNvSpPr/>
          <p:nvPr/>
        </p:nvSpPr>
        <p:spPr>
          <a:xfrm>
            <a:off x="2032647" y="1817151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FD7A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CTO</a:t>
            </a:r>
            <a:endParaRPr b="1" sz="18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9" name="Google Shape;229;p37"/>
          <p:cNvSpPr/>
          <p:nvPr/>
        </p:nvSpPr>
        <p:spPr>
          <a:xfrm>
            <a:off x="1187400" y="2716853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VP of Technology</a:t>
            </a:r>
            <a:endParaRPr b="1"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0" name="Google Shape;230;p37"/>
          <p:cNvSpPr/>
          <p:nvPr/>
        </p:nvSpPr>
        <p:spPr>
          <a:xfrm>
            <a:off x="2877893" y="2716853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VP of IT</a:t>
            </a:r>
            <a:endParaRPr b="1"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1" name="Google Shape;231;p37"/>
          <p:cNvSpPr/>
          <p:nvPr/>
        </p:nvSpPr>
        <p:spPr>
          <a:xfrm>
            <a:off x="4728000" y="2716853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Operations Director</a:t>
            </a:r>
            <a:endParaRPr b="1"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2" name="Google Shape;232;p37"/>
          <p:cNvSpPr/>
          <p:nvPr/>
        </p:nvSpPr>
        <p:spPr>
          <a:xfrm>
            <a:off x="6418493" y="2716853"/>
            <a:ext cx="1538100" cy="442500"/>
          </a:xfrm>
          <a:prstGeom prst="roundRect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VP of Operations</a:t>
            </a:r>
            <a:endParaRPr b="1"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233" name="Google Shape;233;p37"/>
          <p:cNvCxnSpPr>
            <a:stCxn id="226" idx="2"/>
            <a:endCxn id="227" idx="0"/>
          </p:cNvCxnSpPr>
          <p:nvPr/>
        </p:nvCxnSpPr>
        <p:spPr>
          <a:xfrm flipH="1" rot="-5400000">
            <a:off x="5228543" y="703400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4" name="Google Shape;234;p37"/>
          <p:cNvCxnSpPr>
            <a:stCxn id="228" idx="0"/>
            <a:endCxn id="226" idx="2"/>
          </p:cNvCxnSpPr>
          <p:nvPr/>
        </p:nvCxnSpPr>
        <p:spPr>
          <a:xfrm rot="-5400000">
            <a:off x="3458247" y="703401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5" name="Google Shape;235;p37"/>
          <p:cNvCxnSpPr>
            <a:stCxn id="228" idx="2"/>
            <a:endCxn id="230" idx="0"/>
          </p:cNvCxnSpPr>
          <p:nvPr/>
        </p:nvCxnSpPr>
        <p:spPr>
          <a:xfrm flipH="1" rot="-5400000">
            <a:off x="2995647" y="2065701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6" name="Google Shape;236;p37"/>
          <p:cNvCxnSpPr>
            <a:stCxn id="229" idx="0"/>
            <a:endCxn id="228" idx="2"/>
          </p:cNvCxnSpPr>
          <p:nvPr/>
        </p:nvCxnSpPr>
        <p:spPr>
          <a:xfrm rot="-5400000">
            <a:off x="2150400" y="20657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7" name="Google Shape;237;p37"/>
          <p:cNvCxnSpPr>
            <a:stCxn id="227" idx="2"/>
            <a:endCxn id="232" idx="0"/>
          </p:cNvCxnSpPr>
          <p:nvPr/>
        </p:nvCxnSpPr>
        <p:spPr>
          <a:xfrm flipH="1" rot="-5400000">
            <a:off x="6536390" y="2065551"/>
            <a:ext cx="4572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37"/>
          <p:cNvCxnSpPr>
            <a:stCxn id="231" idx="0"/>
            <a:endCxn id="227" idx="2"/>
          </p:cNvCxnSpPr>
          <p:nvPr/>
        </p:nvCxnSpPr>
        <p:spPr>
          <a:xfrm rot="-5400000">
            <a:off x="5691000" y="20657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aphicFrame>
        <p:nvGraphicFramePr>
          <p:cNvPr id="239" name="Google Shape;239;p37"/>
          <p:cNvGraphicFramePr/>
          <p:nvPr/>
        </p:nvGraphicFramePr>
        <p:xfrm>
          <a:off x="1187411" y="35026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{27AFCDE8-423B-4E64-A239-8A952A37F004}</a:tableStyleId>
              </a:tblPr>
              <a:tblGrid>
                <a:gridCol w="1578775"/>
                <a:gridCol w="1049650"/>
                <a:gridCol w="1230225"/>
                <a:gridCol w="1627400"/>
                <a:gridCol w="1856875"/>
              </a:tblGrid>
              <a:tr h="307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 u="none" strike="noStrike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Name o</a:t>
                      </a:r>
                      <a:r>
                        <a:rPr b="1" lang="en" sz="11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 the Buying Committee Member</a:t>
                      </a:r>
                      <a:endParaRPr b="1" i="0" sz="1100" u="none" strike="noStrike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6200" marB="0" marR="6200" marL="6200" anchor="ctr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 u="none" strike="noStrike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Relationship </a:t>
                      </a:r>
                      <a:r>
                        <a:rPr b="1" lang="en" sz="1100" u="none" strike="noStrike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Team Owner</a:t>
                      </a:r>
                      <a:endParaRPr b="1" i="0" sz="1100" u="none" strike="noStrike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6200" marB="0" marR="6200" marL="6200" anchor="ctr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Priorities</a:t>
                      </a:r>
                      <a:endParaRPr b="1" i="0" sz="1100" u="none" strike="noStrike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6200" marB="0" marR="6200" marL="6200" anchor="ctr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 Influencer or Not</a:t>
                      </a:r>
                      <a:endParaRPr b="1" i="0" sz="1100" u="none" strike="noStrike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6200" marB="0" marR="6200" marL="6200" anchor="ctr"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Blocker / Champion / Neutral</a:t>
                      </a:r>
                      <a:endParaRPr b="1" sz="110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6200" marB="0" marR="6200" marL="6200" anchor="ctr">
                    <a:solidFill>
                      <a:srgbClr val="220852"/>
                    </a:solidFill>
                  </a:tcPr>
                </a:tc>
              </a:tr>
              <a:tr h="2731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7150" marB="0" marR="7150" marL="71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7150" marB="0" marR="7150" marL="7150" anchor="ctr"/>
                </a:tc>
              </a:tr>
              <a:tr h="2731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7150" marB="0" marR="7150" marL="71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7150" marB="0" marR="7150" marL="7150" anchor="ctr"/>
                </a:tc>
              </a:tr>
              <a:tr h="2731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6200" marB="0" marR="6200" marL="62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7150" marB="0" marR="7150" marL="71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1100" u="none" strike="noStrike">
                        <a:solidFill>
                          <a:srgbClr val="000000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7150" marB="0" marR="7150" marL="7150" anchor="ctr"/>
                </a:tc>
              </a:tr>
            </a:tbl>
          </a:graphicData>
        </a:graphic>
      </p:graphicFrame>
      <p:sp>
        <p:nvSpPr>
          <p:cNvPr id="240" name="Google Shape;240;p37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" name="Google Shape;245;p38"/>
          <p:cNvGraphicFramePr/>
          <p:nvPr/>
        </p:nvGraphicFramePr>
        <p:xfrm>
          <a:off x="774450" y="724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{512EB254-3E74-43EF-8986-27FF15189DE6}</a:tableStyleId>
              </a:tblPr>
              <a:tblGrid>
                <a:gridCol w="1191400"/>
                <a:gridCol w="1107600"/>
                <a:gridCol w="1759300"/>
                <a:gridCol w="1939600"/>
                <a:gridCol w="1032125"/>
                <a:gridCol w="995950"/>
              </a:tblGrid>
              <a:tr h="432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Buying Center</a:t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Key People</a:t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Pain Points</a:t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Motivations</a:t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Metrics they care about</a:t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Influenced by</a:t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50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20852"/>
                    </a:solidFill>
                  </a:tcPr>
                </a:tc>
              </a:tr>
              <a:tr h="1479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latin typeface="Inter"/>
                          <a:ea typeface="Inter"/>
                          <a:cs typeface="Inter"/>
                          <a:sym typeface="Inter"/>
                        </a:rPr>
                        <a:t>Procurement</a:t>
                      </a:r>
                      <a:endParaRPr b="1"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rgbClr val="6AA84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Procurement*** Director</a:t>
                      </a:r>
                      <a:endParaRPr b="1" sz="850">
                        <a:solidFill>
                          <a:srgbClr val="6AA84F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rgbClr val="BF9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Supply Chain** Operations Manager</a:t>
                      </a:r>
                      <a:endParaRPr b="1" sz="850">
                        <a:solidFill>
                          <a:srgbClr val="BF9000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rgbClr val="99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Procurement*</a:t>
                      </a:r>
                      <a:endParaRPr b="1" sz="850">
                        <a:solidFill>
                          <a:srgbClr val="990000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rgbClr val="99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Analyst</a:t>
                      </a:r>
                      <a:endParaRPr b="1" sz="850">
                        <a:solidFill>
                          <a:srgbClr val="990000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  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Want to ensure best of breed vendors.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 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Price of the solution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ROI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Costs saved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Productivity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&gt;Word of mouth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</a:t>
                      </a: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Analysts</a:t>
                      </a: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 (Gartner)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</a:t>
                      </a:r>
                      <a:r>
                        <a:rPr b="1" i="1" lang="en" sz="8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IT</a:t>
                      </a:r>
                      <a:endParaRPr b="1"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62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latin typeface="Inter"/>
                          <a:ea typeface="Inter"/>
                          <a:cs typeface="Inter"/>
                          <a:sym typeface="Inter"/>
                        </a:rPr>
                        <a:t>IT</a:t>
                      </a:r>
                      <a:endParaRPr b="1"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solidFill>
                            <a:srgbClr val="6AA84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VP, IT</a:t>
                      </a:r>
                      <a:endParaRPr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&gt;Lack of tech. resources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 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Doesn’t want too much disruption on existing systems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&gt;Time to launch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Example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Analysts</a:t>
                      </a:r>
                      <a:endParaRPr i="1" sz="850">
                        <a:solidFill>
                          <a:schemeClr val="dk1"/>
                        </a:solidFill>
                        <a:latin typeface="Inter Medium"/>
                        <a:ea typeface="Inter Medium"/>
                        <a:cs typeface="Inter Medium"/>
                        <a:sym typeface="Inter Medium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en" sz="850">
                          <a:solidFill>
                            <a:schemeClr val="dk1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&gt; </a:t>
                      </a:r>
                      <a:r>
                        <a:rPr b="1" i="1" lang="en" sz="850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Procurement</a:t>
                      </a:r>
                      <a:endParaRPr b="1"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</a:tr>
              <a:tr h="342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latin typeface="Inter"/>
                          <a:ea typeface="Inter"/>
                          <a:cs typeface="Inter"/>
                          <a:sym typeface="Inter"/>
                        </a:rPr>
                        <a:t>Operations</a:t>
                      </a:r>
                      <a:endParaRPr b="1"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</a:tr>
              <a:tr h="342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latin typeface="Inter"/>
                          <a:ea typeface="Inter"/>
                          <a:cs typeface="Inter"/>
                          <a:sym typeface="Inter"/>
                        </a:rPr>
                        <a:t>Marketing</a:t>
                      </a:r>
                      <a:endParaRPr b="1"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</a:tr>
              <a:tr h="342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50">
                          <a:latin typeface="Inter"/>
                          <a:ea typeface="Inter"/>
                          <a:cs typeface="Inter"/>
                          <a:sym typeface="Inter"/>
                        </a:rPr>
                        <a:t>Finance &amp; HR</a:t>
                      </a:r>
                      <a:endParaRPr b="1" sz="850"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1" sz="850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46" name="Google Shape;246;p38"/>
          <p:cNvSpPr txBox="1"/>
          <p:nvPr/>
        </p:nvSpPr>
        <p:spPr>
          <a:xfrm>
            <a:off x="774438" y="4486075"/>
            <a:ext cx="8225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5536"/>
                </a:solidFill>
                <a:latin typeface="Inter"/>
                <a:ea typeface="Inter"/>
                <a:cs typeface="Inter"/>
                <a:sym typeface="Inter"/>
              </a:rPr>
              <a:t>Legend for mood and inclination</a:t>
            </a:r>
            <a:r>
              <a:rPr b="1" lang="en" sz="800"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" sz="800">
                <a:latin typeface="Inter"/>
                <a:ea typeface="Inter"/>
                <a:cs typeface="Inter"/>
                <a:sym typeface="Inter"/>
              </a:rPr>
              <a:t> 1) </a:t>
            </a:r>
            <a:r>
              <a:rPr b="1" lang="en" sz="800">
                <a:solidFill>
                  <a:srgbClr val="38761D"/>
                </a:solidFill>
                <a:latin typeface="Inter"/>
                <a:ea typeface="Inter"/>
                <a:cs typeface="Inter"/>
                <a:sym typeface="Inter"/>
              </a:rPr>
              <a:t>Adopter/Champion</a:t>
            </a:r>
            <a:r>
              <a:rPr lang="en" sz="800">
                <a:latin typeface="Inter"/>
                <a:ea typeface="Inter"/>
                <a:cs typeface="Inter"/>
                <a:sym typeface="Inter"/>
              </a:rPr>
              <a:t> | 2) </a:t>
            </a:r>
            <a:r>
              <a:rPr b="1" lang="en" sz="800">
                <a:solidFill>
                  <a:srgbClr val="BF9000"/>
                </a:solidFill>
                <a:latin typeface="Inter"/>
                <a:ea typeface="Inter"/>
                <a:cs typeface="Inter"/>
                <a:sym typeface="Inter"/>
              </a:rPr>
              <a:t>Neutral</a:t>
            </a: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| </a:t>
            </a:r>
            <a:r>
              <a:rPr lang="en" sz="800">
                <a:latin typeface="Inter"/>
                <a:ea typeface="Inter"/>
                <a:cs typeface="Inter"/>
                <a:sym typeface="Inter"/>
              </a:rPr>
              <a:t>3) </a:t>
            </a:r>
            <a:r>
              <a:rPr b="1" lang="en" sz="800">
                <a:solidFill>
                  <a:srgbClr val="990000"/>
                </a:solidFill>
                <a:latin typeface="Inter"/>
                <a:ea typeface="Inter"/>
                <a:cs typeface="Inter"/>
                <a:sym typeface="Inter"/>
              </a:rPr>
              <a:t>Blocker     </a:t>
            </a:r>
            <a:endParaRPr b="1" sz="800">
              <a:solidFill>
                <a:srgbClr val="99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5536"/>
                </a:solidFill>
                <a:latin typeface="Inter"/>
                <a:ea typeface="Inter"/>
                <a:cs typeface="Inter"/>
                <a:sym typeface="Inter"/>
              </a:rPr>
              <a:t>Legend for level of Importance:</a:t>
            </a:r>
            <a:r>
              <a:rPr b="1"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1) *** - High Influence |  2) ** - Medium Influence | 3) * Low Influence</a:t>
            </a:r>
            <a:endParaRPr b="1"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7" name="Google Shape;247;p38"/>
          <p:cNvSpPr txBox="1"/>
          <p:nvPr>
            <p:ph idx="12" type="sldNum"/>
          </p:nvPr>
        </p:nvSpPr>
        <p:spPr>
          <a:xfrm>
            <a:off x="8624825" y="4835698"/>
            <a:ext cx="548700" cy="30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8" name="Google Shape;248;p38"/>
          <p:cNvGrpSpPr/>
          <p:nvPr/>
        </p:nvGrpSpPr>
        <p:grpSpPr>
          <a:xfrm>
            <a:off x="8526" y="0"/>
            <a:ext cx="606798" cy="5143502"/>
            <a:chOff x="8526" y="0"/>
            <a:chExt cx="606798" cy="5143502"/>
          </a:xfrm>
        </p:grpSpPr>
        <p:pic>
          <p:nvPicPr>
            <p:cNvPr id="249" name="Google Shape;249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6" y="0"/>
              <a:ext cx="606798" cy="5143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00" y="255400"/>
              <a:ext cx="249425" cy="254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1" name="Google Shape;251;p38"/>
          <p:cNvSpPr txBox="1"/>
          <p:nvPr/>
        </p:nvSpPr>
        <p:spPr>
          <a:xfrm>
            <a:off x="909525" y="138850"/>
            <a:ext cx="7158300" cy="435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Buying Centres </a:t>
            </a:r>
            <a:r>
              <a:rPr lang="en" sz="2400">
                <a:solidFill>
                  <a:srgbClr val="220852"/>
                </a:solidFill>
                <a:latin typeface="Playfair Display Black"/>
                <a:ea typeface="Playfair Display Black"/>
                <a:cs typeface="Playfair Display Black"/>
                <a:sym typeface="Playfair Display Black"/>
              </a:rPr>
              <a:t>Identification</a:t>
            </a:r>
            <a:endParaRPr sz="2100">
              <a:solidFill>
                <a:srgbClr val="FD625E"/>
              </a:solidFill>
              <a:latin typeface="Playfair Display Black"/>
              <a:ea typeface="Playfair Display Black"/>
              <a:cs typeface="Playfair Display Black"/>
              <a:sym typeface="Playfair Display Black"/>
            </a:endParaRPr>
          </a:p>
        </p:txBody>
      </p:sp>
      <p:sp>
        <p:nvSpPr>
          <p:cNvPr id="252" name="Google Shape;252;p38"/>
          <p:cNvSpPr txBox="1"/>
          <p:nvPr/>
        </p:nvSpPr>
        <p:spPr>
          <a:xfrm>
            <a:off x="7032350" y="0"/>
            <a:ext cx="2078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© 2023 xGrowth Pty Ltd. All Rights Reserved</a:t>
            </a:r>
            <a:endParaRPr i="1" sz="7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3" name="Google Shape;253;p38"/>
          <p:cNvSpPr txBox="1"/>
          <p:nvPr/>
        </p:nvSpPr>
        <p:spPr>
          <a:xfrm rot="-5400000">
            <a:off x="-1682775" y="2773225"/>
            <a:ext cx="3989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76A80"/>
                </a:solidFill>
                <a:latin typeface="Inter Medium"/>
                <a:ea typeface="Inter Medium"/>
                <a:cs typeface="Inter Medium"/>
                <a:sym typeface="Inter Medium"/>
              </a:rPr>
              <a:t>Account Planning and Management Template</a:t>
            </a:r>
            <a:endParaRPr sz="1100">
              <a:solidFill>
                <a:srgbClr val="676A8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254" name="Google Shape;254;p38"/>
          <p:cNvSpPr txBox="1"/>
          <p:nvPr/>
        </p:nvSpPr>
        <p:spPr>
          <a:xfrm>
            <a:off x="3133875" y="4835700"/>
            <a:ext cx="2972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table has dummy data &amp; information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